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7" r:id="rId2"/>
    <p:sldId id="358" r:id="rId3"/>
    <p:sldId id="1170" r:id="rId4"/>
    <p:sldId id="1168" r:id="rId5"/>
    <p:sldId id="1174" r:id="rId6"/>
    <p:sldId id="1173" r:id="rId7"/>
    <p:sldId id="1167" r:id="rId8"/>
    <p:sldId id="1169" r:id="rId9"/>
    <p:sldId id="1187" r:id="rId10"/>
    <p:sldId id="1140" r:id="rId11"/>
    <p:sldId id="1186" r:id="rId12"/>
    <p:sldId id="1172" r:id="rId13"/>
    <p:sldId id="1188" r:id="rId14"/>
    <p:sldId id="1189" r:id="rId15"/>
    <p:sldId id="1190" r:id="rId16"/>
    <p:sldId id="1171" r:id="rId17"/>
    <p:sldId id="1192" r:id="rId18"/>
    <p:sldId id="1191" r:id="rId19"/>
    <p:sldId id="1193" r:id="rId20"/>
    <p:sldId id="1194" r:id="rId21"/>
    <p:sldId id="1196" r:id="rId22"/>
    <p:sldId id="1195" r:id="rId23"/>
    <p:sldId id="381" r:id="rId24"/>
    <p:sldId id="382" r:id="rId25"/>
    <p:sldId id="379" r:id="rId26"/>
    <p:sldId id="1181" r:id="rId27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170"/>
            <p14:sldId id="1168"/>
            <p14:sldId id="1174"/>
            <p14:sldId id="1173"/>
            <p14:sldId id="1167"/>
            <p14:sldId id="1169"/>
            <p14:sldId id="1187"/>
            <p14:sldId id="1140"/>
            <p14:sldId id="1186"/>
            <p14:sldId id="1172"/>
            <p14:sldId id="1188"/>
            <p14:sldId id="1189"/>
            <p14:sldId id="1190"/>
            <p14:sldId id="1171"/>
            <p14:sldId id="1192"/>
            <p14:sldId id="1191"/>
            <p14:sldId id="1193"/>
            <p14:sldId id="1194"/>
            <p14:sldId id="1196"/>
            <p14:sldId id="1195"/>
            <p14:sldId id="381"/>
            <p14:sldId id="382"/>
            <p14:sldId id="379"/>
            <p14:sldId id="11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D3F03"/>
    <a:srgbClr val="20D3FF"/>
    <a:srgbClr val="00EDB5"/>
    <a:srgbClr val="FF004C"/>
    <a:srgbClr val="C4FFFF"/>
    <a:srgbClr val="F3622C"/>
    <a:srgbClr val="7F007D"/>
    <a:srgbClr val="004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 autoAdjust="0"/>
    <p:restoredTop sz="80182" autoAdjust="0"/>
  </p:normalViewPr>
  <p:slideViewPr>
    <p:cSldViewPr snapToGrid="0" snapToObjects="1" showGuides="1">
      <p:cViewPr varScale="1">
        <p:scale>
          <a:sx n="73" d="100"/>
          <a:sy n="73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26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4915B-545E-44BD-A72F-5FD5EB710A29}" type="doc">
      <dgm:prSet loTypeId="urn:microsoft.com/office/officeart/2005/8/layout/vList3" loCatId="list" qsTypeId="urn:microsoft.com/office/officeart/2005/8/quickstyle/simple2" qsCatId="simple" csTypeId="urn:microsoft.com/office/officeart/2005/8/colors/colorful2" csCatId="colorful" phldr="1"/>
      <dgm:spPr/>
    </dgm:pt>
    <dgm:pt modelId="{FBE4CA43-CE13-4DE9-BD17-143909AE234F}">
      <dgm:prSet phldrT="[Text]"/>
      <dgm:spPr/>
      <dgm:t>
        <a:bodyPr/>
        <a:lstStyle/>
        <a:p>
          <a:r>
            <a:rPr lang="en-GB" dirty="0"/>
            <a:t>Packages (crates.io)</a:t>
          </a:r>
        </a:p>
      </dgm:t>
    </dgm:pt>
    <dgm:pt modelId="{5E917340-2CF1-4DF3-B229-B4A5B039D1D9}" type="parTrans" cxnId="{227F995D-E312-47EF-90DF-F7DBE8F44332}">
      <dgm:prSet/>
      <dgm:spPr/>
      <dgm:t>
        <a:bodyPr/>
        <a:lstStyle/>
        <a:p>
          <a:endParaRPr lang="en-GB"/>
        </a:p>
      </dgm:t>
    </dgm:pt>
    <dgm:pt modelId="{B581A680-9F91-4EF7-8121-FA46B4420762}" type="sibTrans" cxnId="{227F995D-E312-47EF-90DF-F7DBE8F44332}">
      <dgm:prSet/>
      <dgm:spPr/>
      <dgm:t>
        <a:bodyPr/>
        <a:lstStyle/>
        <a:p>
          <a:endParaRPr lang="en-GB"/>
        </a:p>
      </dgm:t>
    </dgm:pt>
    <dgm:pt modelId="{E4AFD926-D5B8-4D52-8AF3-68DD7AB08A24}">
      <dgm:prSet phldrT="[Text]"/>
      <dgm:spPr/>
      <dgm:t>
        <a:bodyPr/>
        <a:lstStyle/>
        <a:p>
          <a:r>
            <a:rPr lang="en-GB" dirty="0"/>
            <a:t>Testing (cargo test)</a:t>
          </a:r>
        </a:p>
      </dgm:t>
    </dgm:pt>
    <dgm:pt modelId="{BF97634E-2F00-40F6-8423-9D9575FBB30F}" type="parTrans" cxnId="{A51AA780-6FA9-4D85-9B65-A7E8DEB708FE}">
      <dgm:prSet/>
      <dgm:spPr/>
      <dgm:t>
        <a:bodyPr/>
        <a:lstStyle/>
        <a:p>
          <a:endParaRPr lang="en-GB"/>
        </a:p>
      </dgm:t>
    </dgm:pt>
    <dgm:pt modelId="{80F9D0D9-6A5A-485D-89E9-AEDB45BC609D}" type="sibTrans" cxnId="{A51AA780-6FA9-4D85-9B65-A7E8DEB708FE}">
      <dgm:prSet/>
      <dgm:spPr/>
      <dgm:t>
        <a:bodyPr/>
        <a:lstStyle/>
        <a:p>
          <a:endParaRPr lang="en-GB"/>
        </a:p>
      </dgm:t>
    </dgm:pt>
    <dgm:pt modelId="{E2B7836A-BDEB-40F2-8E6E-155C1DF8476A}">
      <dgm:prSet phldrT="[Text]"/>
      <dgm:spPr/>
      <dgm:t>
        <a:bodyPr/>
        <a:lstStyle/>
        <a:p>
          <a:r>
            <a:rPr lang="en-GB" dirty="0"/>
            <a:t>Deploy options (cargo build)</a:t>
          </a:r>
        </a:p>
      </dgm:t>
    </dgm:pt>
    <dgm:pt modelId="{6219FAAD-67A1-4229-AC31-BF8E75600484}" type="parTrans" cxnId="{42E66241-87F2-4D2E-835E-36192C703832}">
      <dgm:prSet/>
      <dgm:spPr/>
      <dgm:t>
        <a:bodyPr/>
        <a:lstStyle/>
        <a:p>
          <a:endParaRPr lang="en-GB"/>
        </a:p>
      </dgm:t>
    </dgm:pt>
    <dgm:pt modelId="{0A8F8388-CC2A-425D-8642-389DF4FB7B8E}" type="sibTrans" cxnId="{42E66241-87F2-4D2E-835E-36192C703832}">
      <dgm:prSet/>
      <dgm:spPr/>
      <dgm:t>
        <a:bodyPr/>
        <a:lstStyle/>
        <a:p>
          <a:endParaRPr lang="en-GB"/>
        </a:p>
      </dgm:t>
    </dgm:pt>
    <dgm:pt modelId="{52824D48-EEF8-4D18-970D-47FAF0D291DD}">
      <dgm:prSet phldrT="[Text]"/>
      <dgm:spPr/>
      <dgm:t>
        <a:bodyPr/>
        <a:lstStyle/>
        <a:p>
          <a:r>
            <a:rPr lang="en-GB" dirty="0"/>
            <a:t>Formatting source code (</a:t>
          </a:r>
          <a:r>
            <a:rPr lang="en-GB" dirty="0" err="1"/>
            <a:t>Rustfmt</a:t>
          </a:r>
          <a:r>
            <a:rPr lang="en-GB" dirty="0"/>
            <a:t>)</a:t>
          </a:r>
        </a:p>
      </dgm:t>
    </dgm:pt>
    <dgm:pt modelId="{326982EA-C803-4304-A7C9-1C1C15F3F774}" type="parTrans" cxnId="{6DF4C131-21F3-4C50-870C-2A5C24F8063E}">
      <dgm:prSet/>
      <dgm:spPr/>
      <dgm:t>
        <a:bodyPr/>
        <a:lstStyle/>
        <a:p>
          <a:endParaRPr lang="en-GB"/>
        </a:p>
      </dgm:t>
    </dgm:pt>
    <dgm:pt modelId="{AF9134F5-BD75-4D25-9429-6FCA3F6F3D90}" type="sibTrans" cxnId="{6DF4C131-21F3-4C50-870C-2A5C24F8063E}">
      <dgm:prSet/>
      <dgm:spPr/>
      <dgm:t>
        <a:bodyPr/>
        <a:lstStyle/>
        <a:p>
          <a:endParaRPr lang="en-GB"/>
        </a:p>
      </dgm:t>
    </dgm:pt>
    <dgm:pt modelId="{E73742B2-5E3E-44A5-9EC0-A3AE159FEA87}">
      <dgm:prSet phldrT="[Text]"/>
      <dgm:spPr/>
      <dgm:t>
        <a:bodyPr/>
        <a:lstStyle/>
        <a:p>
          <a:r>
            <a:rPr lang="en-GB" dirty="0"/>
            <a:t>Documentation (cargo doc)</a:t>
          </a:r>
        </a:p>
      </dgm:t>
    </dgm:pt>
    <dgm:pt modelId="{73C7930F-9D5C-474D-B165-62E240754C01}" type="parTrans" cxnId="{6C1A0448-2A7D-4720-88F5-268B58ADFC8F}">
      <dgm:prSet/>
      <dgm:spPr/>
      <dgm:t>
        <a:bodyPr/>
        <a:lstStyle/>
        <a:p>
          <a:endParaRPr lang="en-GB"/>
        </a:p>
      </dgm:t>
    </dgm:pt>
    <dgm:pt modelId="{5FEDCD58-DF3F-4297-9168-CF78038FF0F2}" type="sibTrans" cxnId="{6C1A0448-2A7D-4720-88F5-268B58ADFC8F}">
      <dgm:prSet/>
      <dgm:spPr/>
      <dgm:t>
        <a:bodyPr/>
        <a:lstStyle/>
        <a:p>
          <a:endParaRPr lang="en-GB"/>
        </a:p>
      </dgm:t>
    </dgm:pt>
    <dgm:pt modelId="{B6C87BF5-96A6-4E93-95B0-A95C44C37AE9}">
      <dgm:prSet/>
      <dgm:spPr/>
      <dgm:t>
        <a:bodyPr/>
        <a:lstStyle/>
        <a:p>
          <a:r>
            <a:rPr lang="en-GB" dirty="0"/>
            <a:t>Linter (</a:t>
          </a:r>
          <a:r>
            <a:rPr lang="en-GB" dirty="0" err="1"/>
            <a:t>Clippy</a:t>
          </a:r>
          <a:r>
            <a:rPr lang="en-GB" dirty="0"/>
            <a:t>)</a:t>
          </a:r>
        </a:p>
      </dgm:t>
    </dgm:pt>
    <dgm:pt modelId="{9B237EC5-1E03-4E42-9DAE-D29C58C270EB}" type="parTrans" cxnId="{B781F870-33AC-4708-9BBD-1A98583D3B62}">
      <dgm:prSet/>
      <dgm:spPr/>
      <dgm:t>
        <a:bodyPr/>
        <a:lstStyle/>
        <a:p>
          <a:endParaRPr lang="en-GB"/>
        </a:p>
      </dgm:t>
    </dgm:pt>
    <dgm:pt modelId="{F021AD1C-5A32-4D76-80E1-0AA8B27B4FD1}" type="sibTrans" cxnId="{B781F870-33AC-4708-9BBD-1A98583D3B62}">
      <dgm:prSet/>
      <dgm:spPr/>
      <dgm:t>
        <a:bodyPr/>
        <a:lstStyle/>
        <a:p>
          <a:endParaRPr lang="en-GB"/>
        </a:p>
      </dgm:t>
    </dgm:pt>
    <dgm:pt modelId="{8FCAE3D3-E2F3-4600-9A2B-5B7A68824B4D}">
      <dgm:prSet/>
      <dgm:spPr/>
      <dgm:t>
        <a:bodyPr/>
        <a:lstStyle/>
        <a:p>
          <a:r>
            <a:rPr lang="en-GB" dirty="0" err="1"/>
            <a:t>Rustc</a:t>
          </a:r>
          <a:r>
            <a:rPr lang="en-GB" dirty="0"/>
            <a:t> (Compiler)</a:t>
          </a:r>
        </a:p>
      </dgm:t>
    </dgm:pt>
    <dgm:pt modelId="{ECDB2EF0-2FE1-4968-BE0B-9E0CA244066B}" type="parTrans" cxnId="{C3D0E2E9-E5C8-4D03-AA9F-45BAE4701E55}">
      <dgm:prSet/>
      <dgm:spPr/>
    </dgm:pt>
    <dgm:pt modelId="{8995B19A-7E53-474C-9C6B-F2F6CE489451}" type="sibTrans" cxnId="{C3D0E2E9-E5C8-4D03-AA9F-45BAE4701E55}">
      <dgm:prSet/>
      <dgm:spPr/>
    </dgm:pt>
    <dgm:pt modelId="{5DCCF751-2C7F-4C01-A5D9-2BBF1B525715}" type="pres">
      <dgm:prSet presAssocID="{74A4915B-545E-44BD-A72F-5FD5EB710A29}" presName="linearFlow" presStyleCnt="0">
        <dgm:presLayoutVars>
          <dgm:dir/>
          <dgm:resizeHandles val="exact"/>
        </dgm:presLayoutVars>
      </dgm:prSet>
      <dgm:spPr/>
    </dgm:pt>
    <dgm:pt modelId="{7483D141-C3D1-4429-A781-E22A2EFDC040}" type="pres">
      <dgm:prSet presAssocID="{FBE4CA43-CE13-4DE9-BD17-143909AE234F}" presName="composite" presStyleCnt="0"/>
      <dgm:spPr/>
    </dgm:pt>
    <dgm:pt modelId="{E0E1B7B7-BFEA-4933-B7C7-282087DF5940}" type="pres">
      <dgm:prSet presAssocID="{FBE4CA43-CE13-4DE9-BD17-143909AE234F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with solid fill"/>
        </a:ext>
      </dgm:extLst>
    </dgm:pt>
    <dgm:pt modelId="{F508F0EC-16EA-4C43-9756-8175F04AD045}" type="pres">
      <dgm:prSet presAssocID="{FBE4CA43-CE13-4DE9-BD17-143909AE234F}" presName="txShp" presStyleLbl="node1" presStyleIdx="0" presStyleCnt="7">
        <dgm:presLayoutVars>
          <dgm:bulletEnabled val="1"/>
        </dgm:presLayoutVars>
      </dgm:prSet>
      <dgm:spPr/>
    </dgm:pt>
    <dgm:pt modelId="{5344F990-BEA4-42E1-A363-C106AD0175C3}" type="pres">
      <dgm:prSet presAssocID="{B581A680-9F91-4EF7-8121-FA46B4420762}" presName="spacing" presStyleCnt="0"/>
      <dgm:spPr/>
    </dgm:pt>
    <dgm:pt modelId="{D3B0A5FD-F56B-4629-9571-7ECAD30C4858}" type="pres">
      <dgm:prSet presAssocID="{E4AFD926-D5B8-4D52-8AF3-68DD7AB08A24}" presName="composite" presStyleCnt="0"/>
      <dgm:spPr/>
    </dgm:pt>
    <dgm:pt modelId="{81DB2B95-C053-472C-9271-24FB35AE409A}" type="pres">
      <dgm:prSet presAssocID="{E4AFD926-D5B8-4D52-8AF3-68DD7AB08A24}" presName="imgShp" presStyleLbl="fg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BF8FA27B-EFFF-49AA-A9A3-DA58263E8F18}" type="pres">
      <dgm:prSet presAssocID="{E4AFD926-D5B8-4D52-8AF3-68DD7AB08A24}" presName="txShp" presStyleLbl="node1" presStyleIdx="1" presStyleCnt="7">
        <dgm:presLayoutVars>
          <dgm:bulletEnabled val="1"/>
        </dgm:presLayoutVars>
      </dgm:prSet>
      <dgm:spPr/>
    </dgm:pt>
    <dgm:pt modelId="{D1FF1AAB-AD3B-4A5E-8C4F-FDC84E11C00B}" type="pres">
      <dgm:prSet presAssocID="{80F9D0D9-6A5A-485D-89E9-AEDB45BC609D}" presName="spacing" presStyleCnt="0"/>
      <dgm:spPr/>
    </dgm:pt>
    <dgm:pt modelId="{FF5CA334-6BE1-4EF4-94D5-6157240680CE}" type="pres">
      <dgm:prSet presAssocID="{E2B7836A-BDEB-40F2-8E6E-155C1DF8476A}" presName="composite" presStyleCnt="0"/>
      <dgm:spPr/>
    </dgm:pt>
    <dgm:pt modelId="{CE76AE39-5A5E-476A-BB16-623228EC9D2C}" type="pres">
      <dgm:prSet presAssocID="{E2B7836A-BDEB-40F2-8E6E-155C1DF8476A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ane with solid fill"/>
        </a:ext>
      </dgm:extLst>
    </dgm:pt>
    <dgm:pt modelId="{08DF2E62-F551-4ACE-A5D9-F0AE755E04C6}" type="pres">
      <dgm:prSet presAssocID="{E2B7836A-BDEB-40F2-8E6E-155C1DF8476A}" presName="txShp" presStyleLbl="node1" presStyleIdx="2" presStyleCnt="7">
        <dgm:presLayoutVars>
          <dgm:bulletEnabled val="1"/>
        </dgm:presLayoutVars>
      </dgm:prSet>
      <dgm:spPr/>
    </dgm:pt>
    <dgm:pt modelId="{561B5855-A89B-42F0-A3D5-EE8FD77170BF}" type="pres">
      <dgm:prSet presAssocID="{0A8F8388-CC2A-425D-8642-389DF4FB7B8E}" presName="spacing" presStyleCnt="0"/>
      <dgm:spPr/>
    </dgm:pt>
    <dgm:pt modelId="{F4EA0F56-BCA7-40BB-A65B-4A07198EE57C}" type="pres">
      <dgm:prSet presAssocID="{52824D48-EEF8-4D18-970D-47FAF0D291DD}" presName="composite" presStyleCnt="0"/>
      <dgm:spPr/>
    </dgm:pt>
    <dgm:pt modelId="{42BD0F8E-B338-4084-B84B-C9F6D156BDAF}" type="pres">
      <dgm:prSet presAssocID="{52824D48-EEF8-4D18-970D-47FAF0D291DD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BC0EE220-52E1-44FF-ACB7-9091103DFEA3}" type="pres">
      <dgm:prSet presAssocID="{52824D48-EEF8-4D18-970D-47FAF0D291DD}" presName="txShp" presStyleLbl="node1" presStyleIdx="3" presStyleCnt="7">
        <dgm:presLayoutVars>
          <dgm:bulletEnabled val="1"/>
        </dgm:presLayoutVars>
      </dgm:prSet>
      <dgm:spPr/>
    </dgm:pt>
    <dgm:pt modelId="{21502306-603A-41B0-B9CA-F5108A7BFBFB}" type="pres">
      <dgm:prSet presAssocID="{AF9134F5-BD75-4D25-9429-6FCA3F6F3D90}" presName="spacing" presStyleCnt="0"/>
      <dgm:spPr/>
    </dgm:pt>
    <dgm:pt modelId="{3411960A-4F10-45C9-9805-AB670C105E0C}" type="pres">
      <dgm:prSet presAssocID="{E73742B2-5E3E-44A5-9EC0-A3AE159FEA87}" presName="composite" presStyleCnt="0"/>
      <dgm:spPr/>
    </dgm:pt>
    <dgm:pt modelId="{68E52A1F-B541-43D7-811A-9FB8E782E28B}" type="pres">
      <dgm:prSet presAssocID="{E73742B2-5E3E-44A5-9EC0-A3AE159FEA87}" presName="imgShp" presStyleLbl="fg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lder Search with solid fill"/>
        </a:ext>
      </dgm:extLst>
    </dgm:pt>
    <dgm:pt modelId="{B030764A-E9D4-4C37-878D-1E1B4106AB6C}" type="pres">
      <dgm:prSet presAssocID="{E73742B2-5E3E-44A5-9EC0-A3AE159FEA87}" presName="txShp" presStyleLbl="node1" presStyleIdx="4" presStyleCnt="7">
        <dgm:presLayoutVars>
          <dgm:bulletEnabled val="1"/>
        </dgm:presLayoutVars>
      </dgm:prSet>
      <dgm:spPr/>
    </dgm:pt>
    <dgm:pt modelId="{03AAB4B8-7FB1-4C4A-83E5-AFE866E00F99}" type="pres">
      <dgm:prSet presAssocID="{5FEDCD58-DF3F-4297-9168-CF78038FF0F2}" presName="spacing" presStyleCnt="0"/>
      <dgm:spPr/>
    </dgm:pt>
    <dgm:pt modelId="{8F64BD64-551C-4150-A01A-EC4A170FC3AC}" type="pres">
      <dgm:prSet presAssocID="{B6C87BF5-96A6-4E93-95B0-A95C44C37AE9}" presName="composite" presStyleCnt="0"/>
      <dgm:spPr/>
    </dgm:pt>
    <dgm:pt modelId="{D48A4B9A-2A91-4B1A-BF6C-7E2946A7FB4D}" type="pres">
      <dgm:prSet presAssocID="{B6C87BF5-96A6-4E93-95B0-A95C44C37AE9}" presName="imgShp" presStyleLbl="fg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3d Glasses with solid fill"/>
        </a:ext>
      </dgm:extLst>
    </dgm:pt>
    <dgm:pt modelId="{AE78EC5E-0C63-46D7-8372-4E738216CE38}" type="pres">
      <dgm:prSet presAssocID="{B6C87BF5-96A6-4E93-95B0-A95C44C37AE9}" presName="txShp" presStyleLbl="node1" presStyleIdx="5" presStyleCnt="7">
        <dgm:presLayoutVars>
          <dgm:bulletEnabled val="1"/>
        </dgm:presLayoutVars>
      </dgm:prSet>
      <dgm:spPr/>
    </dgm:pt>
    <dgm:pt modelId="{F4DBAF50-6E25-4DE7-A3EA-23ED32C1A214}" type="pres">
      <dgm:prSet presAssocID="{F021AD1C-5A32-4D76-80E1-0AA8B27B4FD1}" presName="spacing" presStyleCnt="0"/>
      <dgm:spPr/>
    </dgm:pt>
    <dgm:pt modelId="{B4688BE8-514C-453E-B931-A1C88D4C025E}" type="pres">
      <dgm:prSet presAssocID="{8FCAE3D3-E2F3-4600-9A2B-5B7A68824B4D}" presName="composite" presStyleCnt="0"/>
      <dgm:spPr/>
    </dgm:pt>
    <dgm:pt modelId="{9A2C209E-1E27-405C-B357-C901B524CE34}" type="pres">
      <dgm:prSet presAssocID="{8FCAE3D3-E2F3-4600-9A2B-5B7A68824B4D}" presName="imgShp" presStyleLbl="fgImgPlace1" presStyleIdx="6" presStyleCnt="7"/>
      <dgm:spPr/>
    </dgm:pt>
    <dgm:pt modelId="{576D7316-CD8C-49C5-9B45-8BF57F51FA82}" type="pres">
      <dgm:prSet presAssocID="{8FCAE3D3-E2F3-4600-9A2B-5B7A68824B4D}" presName="txShp" presStyleLbl="node1" presStyleIdx="6" presStyleCnt="7">
        <dgm:presLayoutVars>
          <dgm:bulletEnabled val="1"/>
        </dgm:presLayoutVars>
      </dgm:prSet>
      <dgm:spPr/>
    </dgm:pt>
  </dgm:ptLst>
  <dgm:cxnLst>
    <dgm:cxn modelId="{6DF4C131-21F3-4C50-870C-2A5C24F8063E}" srcId="{74A4915B-545E-44BD-A72F-5FD5EB710A29}" destId="{52824D48-EEF8-4D18-970D-47FAF0D291DD}" srcOrd="3" destOrd="0" parTransId="{326982EA-C803-4304-A7C9-1C1C15F3F774}" sibTransId="{AF9134F5-BD75-4D25-9429-6FCA3F6F3D90}"/>
    <dgm:cxn modelId="{24A4CB31-60F4-4E67-98E2-3393F67549AC}" type="presOf" srcId="{B6C87BF5-96A6-4E93-95B0-A95C44C37AE9}" destId="{AE78EC5E-0C63-46D7-8372-4E738216CE38}" srcOrd="0" destOrd="0" presId="urn:microsoft.com/office/officeart/2005/8/layout/vList3"/>
    <dgm:cxn modelId="{227F995D-E312-47EF-90DF-F7DBE8F44332}" srcId="{74A4915B-545E-44BD-A72F-5FD5EB710A29}" destId="{FBE4CA43-CE13-4DE9-BD17-143909AE234F}" srcOrd="0" destOrd="0" parTransId="{5E917340-2CF1-4DF3-B229-B4A5B039D1D9}" sibTransId="{B581A680-9F91-4EF7-8121-FA46B4420762}"/>
    <dgm:cxn modelId="{42E66241-87F2-4D2E-835E-36192C703832}" srcId="{74A4915B-545E-44BD-A72F-5FD5EB710A29}" destId="{E2B7836A-BDEB-40F2-8E6E-155C1DF8476A}" srcOrd="2" destOrd="0" parTransId="{6219FAAD-67A1-4229-AC31-BF8E75600484}" sibTransId="{0A8F8388-CC2A-425D-8642-389DF4FB7B8E}"/>
    <dgm:cxn modelId="{6C1A0448-2A7D-4720-88F5-268B58ADFC8F}" srcId="{74A4915B-545E-44BD-A72F-5FD5EB710A29}" destId="{E73742B2-5E3E-44A5-9EC0-A3AE159FEA87}" srcOrd="4" destOrd="0" parTransId="{73C7930F-9D5C-474D-B165-62E240754C01}" sibTransId="{5FEDCD58-DF3F-4297-9168-CF78038FF0F2}"/>
    <dgm:cxn modelId="{A091156A-B29C-47FD-88D9-88257D19B18B}" type="presOf" srcId="{FBE4CA43-CE13-4DE9-BD17-143909AE234F}" destId="{F508F0EC-16EA-4C43-9756-8175F04AD045}" srcOrd="0" destOrd="0" presId="urn:microsoft.com/office/officeart/2005/8/layout/vList3"/>
    <dgm:cxn modelId="{B781F870-33AC-4708-9BBD-1A98583D3B62}" srcId="{74A4915B-545E-44BD-A72F-5FD5EB710A29}" destId="{B6C87BF5-96A6-4E93-95B0-A95C44C37AE9}" srcOrd="5" destOrd="0" parTransId="{9B237EC5-1E03-4E42-9DAE-D29C58C270EB}" sibTransId="{F021AD1C-5A32-4D76-80E1-0AA8B27B4FD1}"/>
    <dgm:cxn modelId="{840DC478-A62F-44A2-8F53-C1194D710E4D}" type="presOf" srcId="{74A4915B-545E-44BD-A72F-5FD5EB710A29}" destId="{5DCCF751-2C7F-4C01-A5D9-2BBF1B525715}" srcOrd="0" destOrd="0" presId="urn:microsoft.com/office/officeart/2005/8/layout/vList3"/>
    <dgm:cxn modelId="{A51AA780-6FA9-4D85-9B65-A7E8DEB708FE}" srcId="{74A4915B-545E-44BD-A72F-5FD5EB710A29}" destId="{E4AFD926-D5B8-4D52-8AF3-68DD7AB08A24}" srcOrd="1" destOrd="0" parTransId="{BF97634E-2F00-40F6-8423-9D9575FBB30F}" sibTransId="{80F9D0D9-6A5A-485D-89E9-AEDB45BC609D}"/>
    <dgm:cxn modelId="{213DBC94-A9C8-4BD7-B971-53F80A559D14}" type="presOf" srcId="{E73742B2-5E3E-44A5-9EC0-A3AE159FEA87}" destId="{B030764A-E9D4-4C37-878D-1E1B4106AB6C}" srcOrd="0" destOrd="0" presId="urn:microsoft.com/office/officeart/2005/8/layout/vList3"/>
    <dgm:cxn modelId="{2570A5C7-876F-4AAB-AD5B-BAD757B7B97D}" type="presOf" srcId="{E2B7836A-BDEB-40F2-8E6E-155C1DF8476A}" destId="{08DF2E62-F551-4ACE-A5D9-F0AE755E04C6}" srcOrd="0" destOrd="0" presId="urn:microsoft.com/office/officeart/2005/8/layout/vList3"/>
    <dgm:cxn modelId="{EECA18CB-024F-4404-B94B-7F8B5885EF79}" type="presOf" srcId="{52824D48-EEF8-4D18-970D-47FAF0D291DD}" destId="{BC0EE220-52E1-44FF-ACB7-9091103DFEA3}" srcOrd="0" destOrd="0" presId="urn:microsoft.com/office/officeart/2005/8/layout/vList3"/>
    <dgm:cxn modelId="{1B44AAD7-9D7C-40C9-9368-C0D6753979E8}" type="presOf" srcId="{8FCAE3D3-E2F3-4600-9A2B-5B7A68824B4D}" destId="{576D7316-CD8C-49C5-9B45-8BF57F51FA82}" srcOrd="0" destOrd="0" presId="urn:microsoft.com/office/officeart/2005/8/layout/vList3"/>
    <dgm:cxn modelId="{C3D0E2E9-E5C8-4D03-AA9F-45BAE4701E55}" srcId="{74A4915B-545E-44BD-A72F-5FD5EB710A29}" destId="{8FCAE3D3-E2F3-4600-9A2B-5B7A68824B4D}" srcOrd="6" destOrd="0" parTransId="{ECDB2EF0-2FE1-4968-BE0B-9E0CA244066B}" sibTransId="{8995B19A-7E53-474C-9C6B-F2F6CE489451}"/>
    <dgm:cxn modelId="{56F43FED-33CB-4BBA-BA41-BC313A1E608B}" type="presOf" srcId="{E4AFD926-D5B8-4D52-8AF3-68DD7AB08A24}" destId="{BF8FA27B-EFFF-49AA-A9A3-DA58263E8F18}" srcOrd="0" destOrd="0" presId="urn:microsoft.com/office/officeart/2005/8/layout/vList3"/>
    <dgm:cxn modelId="{FF75F8A8-863F-445F-A1ED-C83C87EC233C}" type="presParOf" srcId="{5DCCF751-2C7F-4C01-A5D9-2BBF1B525715}" destId="{7483D141-C3D1-4429-A781-E22A2EFDC040}" srcOrd="0" destOrd="0" presId="urn:microsoft.com/office/officeart/2005/8/layout/vList3"/>
    <dgm:cxn modelId="{DDEEFC0D-3C04-47AA-8F1A-71B285056108}" type="presParOf" srcId="{7483D141-C3D1-4429-A781-E22A2EFDC040}" destId="{E0E1B7B7-BFEA-4933-B7C7-282087DF5940}" srcOrd="0" destOrd="0" presId="urn:microsoft.com/office/officeart/2005/8/layout/vList3"/>
    <dgm:cxn modelId="{550A6F7B-00FE-4CA3-9FAB-D12C4A97E618}" type="presParOf" srcId="{7483D141-C3D1-4429-A781-E22A2EFDC040}" destId="{F508F0EC-16EA-4C43-9756-8175F04AD045}" srcOrd="1" destOrd="0" presId="urn:microsoft.com/office/officeart/2005/8/layout/vList3"/>
    <dgm:cxn modelId="{845855A9-9710-4745-B0FD-4EC76C90D3F2}" type="presParOf" srcId="{5DCCF751-2C7F-4C01-A5D9-2BBF1B525715}" destId="{5344F990-BEA4-42E1-A363-C106AD0175C3}" srcOrd="1" destOrd="0" presId="urn:microsoft.com/office/officeart/2005/8/layout/vList3"/>
    <dgm:cxn modelId="{BF30C595-4A66-4B37-96E5-975D888D8A68}" type="presParOf" srcId="{5DCCF751-2C7F-4C01-A5D9-2BBF1B525715}" destId="{D3B0A5FD-F56B-4629-9571-7ECAD30C4858}" srcOrd="2" destOrd="0" presId="urn:microsoft.com/office/officeart/2005/8/layout/vList3"/>
    <dgm:cxn modelId="{BA67207E-B485-438F-A619-F69C6B8B80E9}" type="presParOf" srcId="{D3B0A5FD-F56B-4629-9571-7ECAD30C4858}" destId="{81DB2B95-C053-472C-9271-24FB35AE409A}" srcOrd="0" destOrd="0" presId="urn:microsoft.com/office/officeart/2005/8/layout/vList3"/>
    <dgm:cxn modelId="{1595421A-47F6-4D04-B93D-8ACEB21B48D5}" type="presParOf" srcId="{D3B0A5FD-F56B-4629-9571-7ECAD30C4858}" destId="{BF8FA27B-EFFF-49AA-A9A3-DA58263E8F18}" srcOrd="1" destOrd="0" presId="urn:microsoft.com/office/officeart/2005/8/layout/vList3"/>
    <dgm:cxn modelId="{2E4EEFC0-3FDA-4444-B012-EFD3701E177F}" type="presParOf" srcId="{5DCCF751-2C7F-4C01-A5D9-2BBF1B525715}" destId="{D1FF1AAB-AD3B-4A5E-8C4F-FDC84E11C00B}" srcOrd="3" destOrd="0" presId="urn:microsoft.com/office/officeart/2005/8/layout/vList3"/>
    <dgm:cxn modelId="{C8AF1284-E892-494D-954C-F12C58C5AC95}" type="presParOf" srcId="{5DCCF751-2C7F-4C01-A5D9-2BBF1B525715}" destId="{FF5CA334-6BE1-4EF4-94D5-6157240680CE}" srcOrd="4" destOrd="0" presId="urn:microsoft.com/office/officeart/2005/8/layout/vList3"/>
    <dgm:cxn modelId="{6450A0E4-590E-4ADE-99C3-27CDA758D823}" type="presParOf" srcId="{FF5CA334-6BE1-4EF4-94D5-6157240680CE}" destId="{CE76AE39-5A5E-476A-BB16-623228EC9D2C}" srcOrd="0" destOrd="0" presId="urn:microsoft.com/office/officeart/2005/8/layout/vList3"/>
    <dgm:cxn modelId="{F928C26E-B702-4F5E-B1A0-8102EAE3D5C3}" type="presParOf" srcId="{FF5CA334-6BE1-4EF4-94D5-6157240680CE}" destId="{08DF2E62-F551-4ACE-A5D9-F0AE755E04C6}" srcOrd="1" destOrd="0" presId="urn:microsoft.com/office/officeart/2005/8/layout/vList3"/>
    <dgm:cxn modelId="{912EB9F0-69CD-43C2-B3C3-74ED95DE9CC5}" type="presParOf" srcId="{5DCCF751-2C7F-4C01-A5D9-2BBF1B525715}" destId="{561B5855-A89B-42F0-A3D5-EE8FD77170BF}" srcOrd="5" destOrd="0" presId="urn:microsoft.com/office/officeart/2005/8/layout/vList3"/>
    <dgm:cxn modelId="{1D29FF34-9839-4E40-9B9C-73A17000BB5D}" type="presParOf" srcId="{5DCCF751-2C7F-4C01-A5D9-2BBF1B525715}" destId="{F4EA0F56-BCA7-40BB-A65B-4A07198EE57C}" srcOrd="6" destOrd="0" presId="urn:microsoft.com/office/officeart/2005/8/layout/vList3"/>
    <dgm:cxn modelId="{E537DEC4-DE99-4CA6-A6A5-E90AA6F2D55A}" type="presParOf" srcId="{F4EA0F56-BCA7-40BB-A65B-4A07198EE57C}" destId="{42BD0F8E-B338-4084-B84B-C9F6D156BDAF}" srcOrd="0" destOrd="0" presId="urn:microsoft.com/office/officeart/2005/8/layout/vList3"/>
    <dgm:cxn modelId="{C8B93A95-AA9E-4DBC-A99D-6797D3F5563C}" type="presParOf" srcId="{F4EA0F56-BCA7-40BB-A65B-4A07198EE57C}" destId="{BC0EE220-52E1-44FF-ACB7-9091103DFEA3}" srcOrd="1" destOrd="0" presId="urn:microsoft.com/office/officeart/2005/8/layout/vList3"/>
    <dgm:cxn modelId="{55A3B811-A854-4C16-8B21-A2FEFEE17554}" type="presParOf" srcId="{5DCCF751-2C7F-4C01-A5D9-2BBF1B525715}" destId="{21502306-603A-41B0-B9CA-F5108A7BFBFB}" srcOrd="7" destOrd="0" presId="urn:microsoft.com/office/officeart/2005/8/layout/vList3"/>
    <dgm:cxn modelId="{593AA7D1-29BC-41D4-92F7-129D14B79179}" type="presParOf" srcId="{5DCCF751-2C7F-4C01-A5D9-2BBF1B525715}" destId="{3411960A-4F10-45C9-9805-AB670C105E0C}" srcOrd="8" destOrd="0" presId="urn:microsoft.com/office/officeart/2005/8/layout/vList3"/>
    <dgm:cxn modelId="{0A7AD07D-C336-487A-AECA-B6BB21DC4AE7}" type="presParOf" srcId="{3411960A-4F10-45C9-9805-AB670C105E0C}" destId="{68E52A1F-B541-43D7-811A-9FB8E782E28B}" srcOrd="0" destOrd="0" presId="urn:microsoft.com/office/officeart/2005/8/layout/vList3"/>
    <dgm:cxn modelId="{799B1023-6E12-4FD5-B503-A154C195A5E2}" type="presParOf" srcId="{3411960A-4F10-45C9-9805-AB670C105E0C}" destId="{B030764A-E9D4-4C37-878D-1E1B4106AB6C}" srcOrd="1" destOrd="0" presId="urn:microsoft.com/office/officeart/2005/8/layout/vList3"/>
    <dgm:cxn modelId="{476D8660-C99E-404C-9363-65686CCD2CDA}" type="presParOf" srcId="{5DCCF751-2C7F-4C01-A5D9-2BBF1B525715}" destId="{03AAB4B8-7FB1-4C4A-83E5-AFE866E00F99}" srcOrd="9" destOrd="0" presId="urn:microsoft.com/office/officeart/2005/8/layout/vList3"/>
    <dgm:cxn modelId="{51F55B05-8F16-4D8C-A993-D6795325BE0A}" type="presParOf" srcId="{5DCCF751-2C7F-4C01-A5D9-2BBF1B525715}" destId="{8F64BD64-551C-4150-A01A-EC4A170FC3AC}" srcOrd="10" destOrd="0" presId="urn:microsoft.com/office/officeart/2005/8/layout/vList3"/>
    <dgm:cxn modelId="{3AF8A6FD-CD55-41CB-BA96-444EFB7CC909}" type="presParOf" srcId="{8F64BD64-551C-4150-A01A-EC4A170FC3AC}" destId="{D48A4B9A-2A91-4B1A-BF6C-7E2946A7FB4D}" srcOrd="0" destOrd="0" presId="urn:microsoft.com/office/officeart/2005/8/layout/vList3"/>
    <dgm:cxn modelId="{7A0EF389-2E4A-4699-B97F-0F867C155A97}" type="presParOf" srcId="{8F64BD64-551C-4150-A01A-EC4A170FC3AC}" destId="{AE78EC5E-0C63-46D7-8372-4E738216CE38}" srcOrd="1" destOrd="0" presId="urn:microsoft.com/office/officeart/2005/8/layout/vList3"/>
    <dgm:cxn modelId="{D7F4FE20-53B9-4390-9028-C557048C34EF}" type="presParOf" srcId="{5DCCF751-2C7F-4C01-A5D9-2BBF1B525715}" destId="{F4DBAF50-6E25-4DE7-A3EA-23ED32C1A214}" srcOrd="11" destOrd="0" presId="urn:microsoft.com/office/officeart/2005/8/layout/vList3"/>
    <dgm:cxn modelId="{AEF6321A-A3E6-4B45-96C1-B2B126F51B14}" type="presParOf" srcId="{5DCCF751-2C7F-4C01-A5D9-2BBF1B525715}" destId="{B4688BE8-514C-453E-B931-A1C88D4C025E}" srcOrd="12" destOrd="0" presId="urn:microsoft.com/office/officeart/2005/8/layout/vList3"/>
    <dgm:cxn modelId="{7267AD3E-0FA3-4D84-ACE8-49C198C5085D}" type="presParOf" srcId="{B4688BE8-514C-453E-B931-A1C88D4C025E}" destId="{9A2C209E-1E27-405C-B357-C901B524CE34}" srcOrd="0" destOrd="0" presId="urn:microsoft.com/office/officeart/2005/8/layout/vList3"/>
    <dgm:cxn modelId="{079179A4-D9F8-46AD-A3EE-6D06D44605D6}" type="presParOf" srcId="{B4688BE8-514C-453E-B931-A1C88D4C025E}" destId="{576D7316-CD8C-49C5-9B45-8BF57F51FA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BF0FE2-4034-427B-8340-2451F7EB33DC}" type="doc">
      <dgm:prSet loTypeId="urn:microsoft.com/office/officeart/2005/8/layout/process4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253BDE3-6161-4E47-8F3D-11E9263E5A19}">
      <dgm:prSet phldrT="[Text]"/>
      <dgm:spPr/>
      <dgm:t>
        <a:bodyPr/>
        <a:lstStyle/>
        <a:p>
          <a:r>
            <a:rPr lang="en-GB" dirty="0"/>
            <a:t>Rust Source code</a:t>
          </a:r>
        </a:p>
      </dgm:t>
    </dgm:pt>
    <dgm:pt modelId="{72243DF8-DB66-46E2-BCB1-574A6BD082FD}" type="parTrans" cxnId="{0321D291-1F78-4714-BF7B-24C4786953A4}">
      <dgm:prSet/>
      <dgm:spPr/>
      <dgm:t>
        <a:bodyPr/>
        <a:lstStyle/>
        <a:p>
          <a:endParaRPr lang="en-GB"/>
        </a:p>
      </dgm:t>
    </dgm:pt>
    <dgm:pt modelId="{5D0529BA-3239-4B82-978F-0317891EB493}" type="sibTrans" cxnId="{0321D291-1F78-4714-BF7B-24C4786953A4}">
      <dgm:prSet/>
      <dgm:spPr/>
      <dgm:t>
        <a:bodyPr/>
        <a:lstStyle/>
        <a:p>
          <a:endParaRPr lang="en-GB"/>
        </a:p>
      </dgm:t>
    </dgm:pt>
    <dgm:pt modelId="{FFCEF867-C6B1-49C9-AD83-86AA28BE23AD}">
      <dgm:prSet phldrT="[Text]"/>
      <dgm:spPr/>
      <dgm:t>
        <a:bodyPr/>
        <a:lstStyle/>
        <a:p>
          <a:r>
            <a:rPr lang="en-GB" dirty="0" err="1"/>
            <a:t>Lexing</a:t>
          </a:r>
          <a:r>
            <a:rPr lang="en-GB" dirty="0"/>
            <a:t> (tokens)</a:t>
          </a:r>
        </a:p>
      </dgm:t>
    </dgm:pt>
    <dgm:pt modelId="{417D36F4-F122-400D-AA18-7027A1081FF1}" type="parTrans" cxnId="{F55AAEEF-279F-470C-97C4-11C68E148BA9}">
      <dgm:prSet/>
      <dgm:spPr/>
      <dgm:t>
        <a:bodyPr/>
        <a:lstStyle/>
        <a:p>
          <a:endParaRPr lang="en-GB"/>
        </a:p>
      </dgm:t>
    </dgm:pt>
    <dgm:pt modelId="{325ECED2-998D-4D69-8329-FF7D81B651B3}" type="sibTrans" cxnId="{F55AAEEF-279F-470C-97C4-11C68E148BA9}">
      <dgm:prSet/>
      <dgm:spPr/>
      <dgm:t>
        <a:bodyPr/>
        <a:lstStyle/>
        <a:p>
          <a:endParaRPr lang="en-GB"/>
        </a:p>
      </dgm:t>
    </dgm:pt>
    <dgm:pt modelId="{1E73CF94-740F-4014-B5D9-590C78D56C9F}">
      <dgm:prSet phldrT="[Text]"/>
      <dgm:spPr/>
      <dgm:t>
        <a:bodyPr/>
        <a:lstStyle/>
        <a:p>
          <a:r>
            <a:rPr lang="en-GB" dirty="0"/>
            <a:t>Parsing (AST)</a:t>
          </a:r>
        </a:p>
      </dgm:t>
    </dgm:pt>
    <dgm:pt modelId="{B442C26D-6112-42FF-B5D8-8D24D9D4B767}" type="parTrans" cxnId="{3196DB14-EFD2-48A2-B636-08891F3366BA}">
      <dgm:prSet/>
      <dgm:spPr/>
      <dgm:t>
        <a:bodyPr/>
        <a:lstStyle/>
        <a:p>
          <a:endParaRPr lang="en-GB"/>
        </a:p>
      </dgm:t>
    </dgm:pt>
    <dgm:pt modelId="{29827DAA-EAB4-466F-8C8B-9BDF3FBCAD33}" type="sibTrans" cxnId="{3196DB14-EFD2-48A2-B636-08891F3366BA}">
      <dgm:prSet/>
      <dgm:spPr/>
      <dgm:t>
        <a:bodyPr/>
        <a:lstStyle/>
        <a:p>
          <a:endParaRPr lang="en-GB"/>
        </a:p>
      </dgm:t>
    </dgm:pt>
    <dgm:pt modelId="{AC0F2759-903C-4580-A98F-232932649D32}">
      <dgm:prSet phldrT="[Text]"/>
      <dgm:spPr/>
      <dgm:t>
        <a:bodyPr/>
        <a:lstStyle/>
        <a:p>
          <a:r>
            <a:rPr lang="en-GB" dirty="0"/>
            <a:t>HIR (High-level Intermediate Representation)</a:t>
          </a:r>
        </a:p>
      </dgm:t>
    </dgm:pt>
    <dgm:pt modelId="{01D654AF-E438-4ED7-8EE3-7FB2F187B542}" type="parTrans" cxnId="{B4D924BE-74EF-40AA-871D-674DD556D9D2}">
      <dgm:prSet/>
      <dgm:spPr/>
      <dgm:t>
        <a:bodyPr/>
        <a:lstStyle/>
        <a:p>
          <a:endParaRPr lang="en-GB"/>
        </a:p>
      </dgm:t>
    </dgm:pt>
    <dgm:pt modelId="{E03B9648-F5BE-46AF-8055-F1BA1E40F7D4}" type="sibTrans" cxnId="{B4D924BE-74EF-40AA-871D-674DD556D9D2}">
      <dgm:prSet/>
      <dgm:spPr/>
      <dgm:t>
        <a:bodyPr/>
        <a:lstStyle/>
        <a:p>
          <a:endParaRPr lang="en-GB"/>
        </a:p>
      </dgm:t>
    </dgm:pt>
    <dgm:pt modelId="{66DC9498-A5B2-4484-98AF-A30BF22AF449}">
      <dgm:prSet phldrT="[Text]"/>
      <dgm:spPr/>
      <dgm:t>
        <a:bodyPr/>
        <a:lstStyle/>
        <a:p>
          <a:r>
            <a:rPr lang="en-GB" dirty="0"/>
            <a:t>Type Checking</a:t>
          </a:r>
        </a:p>
      </dgm:t>
    </dgm:pt>
    <dgm:pt modelId="{186123FE-0387-41D9-BE0E-9B04B1BBEF46}" type="parTrans" cxnId="{9419C4B7-556B-4E1E-98B6-D7A379B584D1}">
      <dgm:prSet/>
      <dgm:spPr/>
      <dgm:t>
        <a:bodyPr/>
        <a:lstStyle/>
        <a:p>
          <a:endParaRPr lang="en-GB"/>
        </a:p>
      </dgm:t>
    </dgm:pt>
    <dgm:pt modelId="{4614F59A-A61E-42D8-AA1B-A4552CB13A34}" type="sibTrans" cxnId="{9419C4B7-556B-4E1E-98B6-D7A379B584D1}">
      <dgm:prSet/>
      <dgm:spPr/>
      <dgm:t>
        <a:bodyPr/>
        <a:lstStyle/>
        <a:p>
          <a:endParaRPr lang="en-GB"/>
        </a:p>
      </dgm:t>
    </dgm:pt>
    <dgm:pt modelId="{9EB8B478-478F-42D4-8EEB-4145DCA4A139}">
      <dgm:prSet phldrT="[Text]"/>
      <dgm:spPr/>
      <dgm:t>
        <a:bodyPr/>
        <a:lstStyle/>
        <a:p>
          <a:r>
            <a:rPr lang="en-GB" dirty="0"/>
            <a:t>MIR (Mid-level Intermediate Representation)</a:t>
          </a:r>
        </a:p>
      </dgm:t>
    </dgm:pt>
    <dgm:pt modelId="{C5312FF0-347B-40FC-A42E-B28C36406252}" type="parTrans" cxnId="{D2C2DB3E-35EA-46F6-9D13-CF77D379E0E4}">
      <dgm:prSet/>
      <dgm:spPr/>
      <dgm:t>
        <a:bodyPr/>
        <a:lstStyle/>
        <a:p>
          <a:endParaRPr lang="en-GB"/>
        </a:p>
      </dgm:t>
    </dgm:pt>
    <dgm:pt modelId="{1EEBD53B-E3B2-4AF2-8697-BB752B148FDE}" type="sibTrans" cxnId="{D2C2DB3E-35EA-46F6-9D13-CF77D379E0E4}">
      <dgm:prSet/>
      <dgm:spPr/>
      <dgm:t>
        <a:bodyPr/>
        <a:lstStyle/>
        <a:p>
          <a:endParaRPr lang="en-GB"/>
        </a:p>
      </dgm:t>
    </dgm:pt>
    <dgm:pt modelId="{6F9486C2-3E06-4B6D-A9FB-F72139EE85E2}">
      <dgm:prSet phldrT="[Text]"/>
      <dgm:spPr/>
      <dgm:t>
        <a:bodyPr/>
        <a:lstStyle/>
        <a:p>
          <a:r>
            <a:rPr lang="en-GB" dirty="0"/>
            <a:t>Borrow Checker</a:t>
          </a:r>
        </a:p>
      </dgm:t>
    </dgm:pt>
    <dgm:pt modelId="{E925BE69-7CC8-4318-9AF2-5A235807DE4E}" type="parTrans" cxnId="{1E9E063F-DE90-4E88-993A-ABDB1C1B29EB}">
      <dgm:prSet/>
      <dgm:spPr/>
      <dgm:t>
        <a:bodyPr/>
        <a:lstStyle/>
        <a:p>
          <a:endParaRPr lang="en-GB"/>
        </a:p>
      </dgm:t>
    </dgm:pt>
    <dgm:pt modelId="{B18486EA-994F-4C87-AA85-D214B53BBD01}" type="sibTrans" cxnId="{1E9E063F-DE90-4E88-993A-ABDB1C1B29EB}">
      <dgm:prSet/>
      <dgm:spPr/>
      <dgm:t>
        <a:bodyPr/>
        <a:lstStyle/>
        <a:p>
          <a:endParaRPr lang="en-GB"/>
        </a:p>
      </dgm:t>
    </dgm:pt>
    <dgm:pt modelId="{5294FF31-431C-4AA6-B8F4-05371C867E78}">
      <dgm:prSet phldrT="[Text]"/>
      <dgm:spPr/>
      <dgm:t>
        <a:bodyPr/>
        <a:lstStyle/>
        <a:p>
          <a:r>
            <a:rPr lang="en-GB" dirty="0"/>
            <a:t>Optimization</a:t>
          </a:r>
        </a:p>
      </dgm:t>
    </dgm:pt>
    <dgm:pt modelId="{AEA3D9CA-C894-4D7A-81CE-57F63CA3B677}" type="parTrans" cxnId="{D23050E3-4467-46E2-8DF4-0C42D1D25D94}">
      <dgm:prSet/>
      <dgm:spPr/>
      <dgm:t>
        <a:bodyPr/>
        <a:lstStyle/>
        <a:p>
          <a:endParaRPr lang="en-GB"/>
        </a:p>
      </dgm:t>
    </dgm:pt>
    <dgm:pt modelId="{FB10E21F-0D98-465B-A601-6225EF5AD628}" type="sibTrans" cxnId="{D23050E3-4467-46E2-8DF4-0C42D1D25D94}">
      <dgm:prSet/>
      <dgm:spPr/>
      <dgm:t>
        <a:bodyPr/>
        <a:lstStyle/>
        <a:p>
          <a:endParaRPr lang="en-GB"/>
        </a:p>
      </dgm:t>
    </dgm:pt>
    <dgm:pt modelId="{4AD90356-AB06-4106-B852-E86461FD2490}">
      <dgm:prSet/>
      <dgm:spPr/>
      <dgm:t>
        <a:bodyPr/>
        <a:lstStyle/>
        <a:p>
          <a:r>
            <a:rPr lang="en-GB" dirty="0"/>
            <a:t>LLVM IR (Intermediate Representation)</a:t>
          </a:r>
        </a:p>
      </dgm:t>
    </dgm:pt>
    <dgm:pt modelId="{53F87259-6FA5-4882-819D-370BB9D1C5AF}" type="parTrans" cxnId="{380790DC-56C5-440B-BAF7-9B93FCAE4FD0}">
      <dgm:prSet/>
      <dgm:spPr/>
      <dgm:t>
        <a:bodyPr/>
        <a:lstStyle/>
        <a:p>
          <a:endParaRPr lang="en-GB"/>
        </a:p>
      </dgm:t>
    </dgm:pt>
    <dgm:pt modelId="{16C9EDBB-07D9-46F3-B1A4-0AD60F8FDDB6}" type="sibTrans" cxnId="{380790DC-56C5-440B-BAF7-9B93FCAE4FD0}">
      <dgm:prSet/>
      <dgm:spPr/>
      <dgm:t>
        <a:bodyPr/>
        <a:lstStyle/>
        <a:p>
          <a:endParaRPr lang="en-GB"/>
        </a:p>
      </dgm:t>
    </dgm:pt>
    <dgm:pt modelId="{2D083B89-34E1-49C5-BDD0-D41D5654FF93}">
      <dgm:prSet/>
      <dgm:spPr/>
      <dgm:t>
        <a:bodyPr/>
        <a:lstStyle/>
        <a:p>
          <a:r>
            <a:rPr lang="en-GB" dirty="0"/>
            <a:t>Code Optimisation</a:t>
          </a:r>
        </a:p>
      </dgm:t>
    </dgm:pt>
    <dgm:pt modelId="{7B4F1958-0B16-4B55-8197-F8302C676B46}" type="parTrans" cxnId="{F4A86328-E286-44BC-97EE-F455E0D49B12}">
      <dgm:prSet/>
      <dgm:spPr/>
      <dgm:t>
        <a:bodyPr/>
        <a:lstStyle/>
        <a:p>
          <a:endParaRPr lang="en-GB"/>
        </a:p>
      </dgm:t>
    </dgm:pt>
    <dgm:pt modelId="{491EEEF3-F1B9-4D66-AD14-1C0A3FBF1453}" type="sibTrans" cxnId="{F4A86328-E286-44BC-97EE-F455E0D49B12}">
      <dgm:prSet/>
      <dgm:spPr/>
      <dgm:t>
        <a:bodyPr/>
        <a:lstStyle/>
        <a:p>
          <a:endParaRPr lang="en-GB"/>
        </a:p>
      </dgm:t>
    </dgm:pt>
    <dgm:pt modelId="{A34463B7-410D-422C-8564-E1B33FC075C2}">
      <dgm:prSet/>
      <dgm:spPr/>
      <dgm:t>
        <a:bodyPr/>
        <a:lstStyle/>
        <a:p>
          <a:r>
            <a:rPr lang="en-GB" dirty="0"/>
            <a:t>Machine (object) Code</a:t>
          </a:r>
        </a:p>
      </dgm:t>
    </dgm:pt>
    <dgm:pt modelId="{C1135734-68E1-44F7-B06B-26937F807455}" type="parTrans" cxnId="{93C461D1-BCFE-4F67-A893-2D2925722817}">
      <dgm:prSet/>
      <dgm:spPr/>
      <dgm:t>
        <a:bodyPr/>
        <a:lstStyle/>
        <a:p>
          <a:endParaRPr lang="en-GB"/>
        </a:p>
      </dgm:t>
    </dgm:pt>
    <dgm:pt modelId="{9A74D266-EF73-4666-87BF-4F974E93C210}" type="sibTrans" cxnId="{93C461D1-BCFE-4F67-A893-2D2925722817}">
      <dgm:prSet/>
      <dgm:spPr/>
      <dgm:t>
        <a:bodyPr/>
        <a:lstStyle/>
        <a:p>
          <a:endParaRPr lang="en-GB"/>
        </a:p>
      </dgm:t>
    </dgm:pt>
    <dgm:pt modelId="{FA1EEC84-8EBA-4522-8793-AE00E2B5F300}" type="pres">
      <dgm:prSet presAssocID="{DDBF0FE2-4034-427B-8340-2451F7EB33DC}" presName="Name0" presStyleCnt="0">
        <dgm:presLayoutVars>
          <dgm:dir/>
          <dgm:animLvl val="lvl"/>
          <dgm:resizeHandles val="exact"/>
        </dgm:presLayoutVars>
      </dgm:prSet>
      <dgm:spPr/>
    </dgm:pt>
    <dgm:pt modelId="{73934DB4-DC84-4EEE-AFFA-AF2E261D5DA3}" type="pres">
      <dgm:prSet presAssocID="{A34463B7-410D-422C-8564-E1B33FC075C2}" presName="boxAndChildren" presStyleCnt="0"/>
      <dgm:spPr/>
    </dgm:pt>
    <dgm:pt modelId="{67B41759-E321-4733-97A3-169EDD3431D7}" type="pres">
      <dgm:prSet presAssocID="{A34463B7-410D-422C-8564-E1B33FC075C2}" presName="parentTextBox" presStyleLbl="node1" presStyleIdx="0" presStyleCnt="5"/>
      <dgm:spPr/>
    </dgm:pt>
    <dgm:pt modelId="{15257C33-FD68-4875-9897-0C586EFC88D6}" type="pres">
      <dgm:prSet presAssocID="{16C9EDBB-07D9-46F3-B1A4-0AD60F8FDDB6}" presName="sp" presStyleCnt="0"/>
      <dgm:spPr/>
    </dgm:pt>
    <dgm:pt modelId="{38694EDE-9ED2-43B6-809A-030531808046}" type="pres">
      <dgm:prSet presAssocID="{4AD90356-AB06-4106-B852-E86461FD2490}" presName="arrowAndChildren" presStyleCnt="0"/>
      <dgm:spPr/>
    </dgm:pt>
    <dgm:pt modelId="{7EB67EEB-51AC-475D-8739-5C224F17EA25}" type="pres">
      <dgm:prSet presAssocID="{4AD90356-AB06-4106-B852-E86461FD2490}" presName="parentTextArrow" presStyleLbl="node1" presStyleIdx="0" presStyleCnt="5"/>
      <dgm:spPr/>
    </dgm:pt>
    <dgm:pt modelId="{DC1BA74D-B5DD-4249-9835-CB6403081825}" type="pres">
      <dgm:prSet presAssocID="{4AD90356-AB06-4106-B852-E86461FD2490}" presName="arrow" presStyleLbl="node1" presStyleIdx="1" presStyleCnt="5"/>
      <dgm:spPr/>
    </dgm:pt>
    <dgm:pt modelId="{0741D6EF-E3F3-4133-B6FB-C4F93DEEC42B}" type="pres">
      <dgm:prSet presAssocID="{4AD90356-AB06-4106-B852-E86461FD2490}" presName="descendantArrow" presStyleCnt="0"/>
      <dgm:spPr/>
    </dgm:pt>
    <dgm:pt modelId="{9C170DA9-38E9-4BB6-91B9-CCBFC79B2D36}" type="pres">
      <dgm:prSet presAssocID="{2D083B89-34E1-49C5-BDD0-D41D5654FF93}" presName="childTextArrow" presStyleLbl="fgAccFollowNode1" presStyleIdx="0" presStyleCnt="6">
        <dgm:presLayoutVars>
          <dgm:bulletEnabled val="1"/>
        </dgm:presLayoutVars>
      </dgm:prSet>
      <dgm:spPr/>
    </dgm:pt>
    <dgm:pt modelId="{52E5A81F-FB2B-475D-86EC-3055460335E8}" type="pres">
      <dgm:prSet presAssocID="{1EEBD53B-E3B2-4AF2-8697-BB752B148FDE}" presName="sp" presStyleCnt="0"/>
      <dgm:spPr/>
    </dgm:pt>
    <dgm:pt modelId="{D37CABC2-E973-4957-A46B-ED57E7D1215B}" type="pres">
      <dgm:prSet presAssocID="{9EB8B478-478F-42D4-8EEB-4145DCA4A139}" presName="arrowAndChildren" presStyleCnt="0"/>
      <dgm:spPr/>
    </dgm:pt>
    <dgm:pt modelId="{33BCF908-8C48-4236-9015-A8E44E35E554}" type="pres">
      <dgm:prSet presAssocID="{9EB8B478-478F-42D4-8EEB-4145DCA4A139}" presName="parentTextArrow" presStyleLbl="node1" presStyleIdx="1" presStyleCnt="5"/>
      <dgm:spPr/>
    </dgm:pt>
    <dgm:pt modelId="{AA503848-B95A-46CB-9E8D-B74FFC83EEB6}" type="pres">
      <dgm:prSet presAssocID="{9EB8B478-478F-42D4-8EEB-4145DCA4A139}" presName="arrow" presStyleLbl="node1" presStyleIdx="2" presStyleCnt="5"/>
      <dgm:spPr/>
    </dgm:pt>
    <dgm:pt modelId="{50AD0FAE-4916-4CB8-94AD-52B0F1F8023D}" type="pres">
      <dgm:prSet presAssocID="{9EB8B478-478F-42D4-8EEB-4145DCA4A139}" presName="descendantArrow" presStyleCnt="0"/>
      <dgm:spPr/>
    </dgm:pt>
    <dgm:pt modelId="{D95B718C-7EC7-416B-8BC5-68366CAC1507}" type="pres">
      <dgm:prSet presAssocID="{6F9486C2-3E06-4B6D-A9FB-F72139EE85E2}" presName="childTextArrow" presStyleLbl="fgAccFollowNode1" presStyleIdx="1" presStyleCnt="6">
        <dgm:presLayoutVars>
          <dgm:bulletEnabled val="1"/>
        </dgm:presLayoutVars>
      </dgm:prSet>
      <dgm:spPr/>
    </dgm:pt>
    <dgm:pt modelId="{8881BB32-615D-49E3-877D-197CDE8FCA8C}" type="pres">
      <dgm:prSet presAssocID="{5294FF31-431C-4AA6-B8F4-05371C867E78}" presName="childTextArrow" presStyleLbl="fgAccFollowNode1" presStyleIdx="2" presStyleCnt="6">
        <dgm:presLayoutVars>
          <dgm:bulletEnabled val="1"/>
        </dgm:presLayoutVars>
      </dgm:prSet>
      <dgm:spPr/>
    </dgm:pt>
    <dgm:pt modelId="{C3A9AB54-0E35-4BF1-BAEF-8B6835708CDF}" type="pres">
      <dgm:prSet presAssocID="{E03B9648-F5BE-46AF-8055-F1BA1E40F7D4}" presName="sp" presStyleCnt="0"/>
      <dgm:spPr/>
    </dgm:pt>
    <dgm:pt modelId="{04A628E4-0F89-4189-B0CC-E18B875BD6E7}" type="pres">
      <dgm:prSet presAssocID="{AC0F2759-903C-4580-A98F-232932649D32}" presName="arrowAndChildren" presStyleCnt="0"/>
      <dgm:spPr/>
    </dgm:pt>
    <dgm:pt modelId="{17C9CB50-ED00-4CF1-ACD8-7FFA90A9BD63}" type="pres">
      <dgm:prSet presAssocID="{AC0F2759-903C-4580-A98F-232932649D32}" presName="parentTextArrow" presStyleLbl="node1" presStyleIdx="2" presStyleCnt="5"/>
      <dgm:spPr/>
    </dgm:pt>
    <dgm:pt modelId="{ECD1D2D9-EC5B-4C70-94E2-80D82B331332}" type="pres">
      <dgm:prSet presAssocID="{AC0F2759-903C-4580-A98F-232932649D32}" presName="arrow" presStyleLbl="node1" presStyleIdx="3" presStyleCnt="5"/>
      <dgm:spPr/>
    </dgm:pt>
    <dgm:pt modelId="{29229FBB-6832-402F-BDD3-389EC0FD9271}" type="pres">
      <dgm:prSet presAssocID="{AC0F2759-903C-4580-A98F-232932649D32}" presName="descendantArrow" presStyleCnt="0"/>
      <dgm:spPr/>
    </dgm:pt>
    <dgm:pt modelId="{1F990967-F036-4AFE-931A-3F7E2FB47CEE}" type="pres">
      <dgm:prSet presAssocID="{66DC9498-A5B2-4484-98AF-A30BF22AF449}" presName="childTextArrow" presStyleLbl="fgAccFollowNode1" presStyleIdx="3" presStyleCnt="6">
        <dgm:presLayoutVars>
          <dgm:bulletEnabled val="1"/>
        </dgm:presLayoutVars>
      </dgm:prSet>
      <dgm:spPr/>
    </dgm:pt>
    <dgm:pt modelId="{4C533D63-A1BE-498A-BA6D-128D58CC641D}" type="pres">
      <dgm:prSet presAssocID="{5D0529BA-3239-4B82-978F-0317891EB493}" presName="sp" presStyleCnt="0"/>
      <dgm:spPr/>
    </dgm:pt>
    <dgm:pt modelId="{D6AE0D9F-AA88-4F79-A1AF-D0881BFEE920}" type="pres">
      <dgm:prSet presAssocID="{C253BDE3-6161-4E47-8F3D-11E9263E5A19}" presName="arrowAndChildren" presStyleCnt="0"/>
      <dgm:spPr/>
    </dgm:pt>
    <dgm:pt modelId="{BDC7473B-C03E-4DA1-9101-217505268BD8}" type="pres">
      <dgm:prSet presAssocID="{C253BDE3-6161-4E47-8F3D-11E9263E5A19}" presName="parentTextArrow" presStyleLbl="node1" presStyleIdx="3" presStyleCnt="5"/>
      <dgm:spPr/>
    </dgm:pt>
    <dgm:pt modelId="{34671E49-5620-467A-89C4-06181C778001}" type="pres">
      <dgm:prSet presAssocID="{C253BDE3-6161-4E47-8F3D-11E9263E5A19}" presName="arrow" presStyleLbl="node1" presStyleIdx="4" presStyleCnt="5"/>
      <dgm:spPr/>
    </dgm:pt>
    <dgm:pt modelId="{C9F31A16-F22A-4A52-B367-7026A86EBABF}" type="pres">
      <dgm:prSet presAssocID="{C253BDE3-6161-4E47-8F3D-11E9263E5A19}" presName="descendantArrow" presStyleCnt="0"/>
      <dgm:spPr/>
    </dgm:pt>
    <dgm:pt modelId="{F711064E-88E0-4DBF-8DA9-79B7285503A5}" type="pres">
      <dgm:prSet presAssocID="{FFCEF867-C6B1-49C9-AD83-86AA28BE23AD}" presName="childTextArrow" presStyleLbl="fgAccFollowNode1" presStyleIdx="4" presStyleCnt="6">
        <dgm:presLayoutVars>
          <dgm:bulletEnabled val="1"/>
        </dgm:presLayoutVars>
      </dgm:prSet>
      <dgm:spPr/>
    </dgm:pt>
    <dgm:pt modelId="{F3BACEF9-0D47-4801-B8FD-3092807CDB44}" type="pres">
      <dgm:prSet presAssocID="{1E73CF94-740F-4014-B5D9-590C78D56C9F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C6F2BC13-66A2-4472-B2CB-21F2ECDDB888}" type="presOf" srcId="{66DC9498-A5B2-4484-98AF-A30BF22AF449}" destId="{1F990967-F036-4AFE-931A-3F7E2FB47CEE}" srcOrd="0" destOrd="0" presId="urn:microsoft.com/office/officeart/2005/8/layout/process4"/>
    <dgm:cxn modelId="{3196DB14-EFD2-48A2-B636-08891F3366BA}" srcId="{C253BDE3-6161-4E47-8F3D-11E9263E5A19}" destId="{1E73CF94-740F-4014-B5D9-590C78D56C9F}" srcOrd="1" destOrd="0" parTransId="{B442C26D-6112-42FF-B5D8-8D24D9D4B767}" sibTransId="{29827DAA-EAB4-466F-8C8B-9BDF3FBCAD33}"/>
    <dgm:cxn modelId="{F4A86328-E286-44BC-97EE-F455E0D49B12}" srcId="{4AD90356-AB06-4106-B852-E86461FD2490}" destId="{2D083B89-34E1-49C5-BDD0-D41D5654FF93}" srcOrd="0" destOrd="0" parTransId="{7B4F1958-0B16-4B55-8197-F8302C676B46}" sibTransId="{491EEEF3-F1B9-4D66-AD14-1C0A3FBF1453}"/>
    <dgm:cxn modelId="{10006930-105D-4659-948C-67EBEDE6ADD7}" type="presOf" srcId="{5294FF31-431C-4AA6-B8F4-05371C867E78}" destId="{8881BB32-615D-49E3-877D-197CDE8FCA8C}" srcOrd="0" destOrd="0" presId="urn:microsoft.com/office/officeart/2005/8/layout/process4"/>
    <dgm:cxn modelId="{08FF6D39-9797-4DF3-8062-E3E8B597B804}" type="presOf" srcId="{A34463B7-410D-422C-8564-E1B33FC075C2}" destId="{67B41759-E321-4733-97A3-169EDD3431D7}" srcOrd="0" destOrd="0" presId="urn:microsoft.com/office/officeart/2005/8/layout/process4"/>
    <dgm:cxn modelId="{D2C2DB3E-35EA-46F6-9D13-CF77D379E0E4}" srcId="{DDBF0FE2-4034-427B-8340-2451F7EB33DC}" destId="{9EB8B478-478F-42D4-8EEB-4145DCA4A139}" srcOrd="2" destOrd="0" parTransId="{C5312FF0-347B-40FC-A42E-B28C36406252}" sibTransId="{1EEBD53B-E3B2-4AF2-8697-BB752B148FDE}"/>
    <dgm:cxn modelId="{1E9E063F-DE90-4E88-993A-ABDB1C1B29EB}" srcId="{9EB8B478-478F-42D4-8EEB-4145DCA4A139}" destId="{6F9486C2-3E06-4B6D-A9FB-F72139EE85E2}" srcOrd="0" destOrd="0" parTransId="{E925BE69-7CC8-4318-9AF2-5A235807DE4E}" sibTransId="{B18486EA-994F-4C87-AA85-D214B53BBD01}"/>
    <dgm:cxn modelId="{5D392B5B-18B9-4167-A286-0D07181456C1}" type="presOf" srcId="{2D083B89-34E1-49C5-BDD0-D41D5654FF93}" destId="{9C170DA9-38E9-4BB6-91B9-CCBFC79B2D36}" srcOrd="0" destOrd="0" presId="urn:microsoft.com/office/officeart/2005/8/layout/process4"/>
    <dgm:cxn modelId="{0FCBC75B-0804-4F9C-B517-8F8838DF1018}" type="presOf" srcId="{4AD90356-AB06-4106-B852-E86461FD2490}" destId="{DC1BA74D-B5DD-4249-9835-CB6403081825}" srcOrd="1" destOrd="0" presId="urn:microsoft.com/office/officeart/2005/8/layout/process4"/>
    <dgm:cxn modelId="{E34C666C-BF36-4C00-9421-28D2D5985135}" type="presOf" srcId="{9EB8B478-478F-42D4-8EEB-4145DCA4A139}" destId="{33BCF908-8C48-4236-9015-A8E44E35E554}" srcOrd="0" destOrd="0" presId="urn:microsoft.com/office/officeart/2005/8/layout/process4"/>
    <dgm:cxn modelId="{68F2F875-EA12-43BD-9EDE-0771C9BDB43D}" type="presOf" srcId="{C253BDE3-6161-4E47-8F3D-11E9263E5A19}" destId="{BDC7473B-C03E-4DA1-9101-217505268BD8}" srcOrd="0" destOrd="0" presId="urn:microsoft.com/office/officeart/2005/8/layout/process4"/>
    <dgm:cxn modelId="{41587E56-06B9-47CA-A102-2A750122A560}" type="presOf" srcId="{AC0F2759-903C-4580-A98F-232932649D32}" destId="{17C9CB50-ED00-4CF1-ACD8-7FFA90A9BD63}" srcOrd="0" destOrd="0" presId="urn:microsoft.com/office/officeart/2005/8/layout/process4"/>
    <dgm:cxn modelId="{D866097B-E53E-41B9-B90A-F4C8C7323797}" type="presOf" srcId="{FFCEF867-C6B1-49C9-AD83-86AA28BE23AD}" destId="{F711064E-88E0-4DBF-8DA9-79B7285503A5}" srcOrd="0" destOrd="0" presId="urn:microsoft.com/office/officeart/2005/8/layout/process4"/>
    <dgm:cxn modelId="{81017D85-4F24-443B-924D-65C177D0A0C0}" type="presOf" srcId="{6F9486C2-3E06-4B6D-A9FB-F72139EE85E2}" destId="{D95B718C-7EC7-416B-8BC5-68366CAC1507}" srcOrd="0" destOrd="0" presId="urn:microsoft.com/office/officeart/2005/8/layout/process4"/>
    <dgm:cxn modelId="{0321D291-1F78-4714-BF7B-24C4786953A4}" srcId="{DDBF0FE2-4034-427B-8340-2451F7EB33DC}" destId="{C253BDE3-6161-4E47-8F3D-11E9263E5A19}" srcOrd="0" destOrd="0" parTransId="{72243DF8-DB66-46E2-BCB1-574A6BD082FD}" sibTransId="{5D0529BA-3239-4B82-978F-0317891EB493}"/>
    <dgm:cxn modelId="{71C830A2-5D73-4221-809A-7427C6E9A21B}" type="presOf" srcId="{9EB8B478-478F-42D4-8EEB-4145DCA4A139}" destId="{AA503848-B95A-46CB-9E8D-B74FFC83EEB6}" srcOrd="1" destOrd="0" presId="urn:microsoft.com/office/officeart/2005/8/layout/process4"/>
    <dgm:cxn modelId="{9419C4B7-556B-4E1E-98B6-D7A379B584D1}" srcId="{AC0F2759-903C-4580-A98F-232932649D32}" destId="{66DC9498-A5B2-4484-98AF-A30BF22AF449}" srcOrd="0" destOrd="0" parTransId="{186123FE-0387-41D9-BE0E-9B04B1BBEF46}" sibTransId="{4614F59A-A61E-42D8-AA1B-A4552CB13A34}"/>
    <dgm:cxn modelId="{B4D924BE-74EF-40AA-871D-674DD556D9D2}" srcId="{DDBF0FE2-4034-427B-8340-2451F7EB33DC}" destId="{AC0F2759-903C-4580-A98F-232932649D32}" srcOrd="1" destOrd="0" parTransId="{01D654AF-E438-4ED7-8EE3-7FB2F187B542}" sibTransId="{E03B9648-F5BE-46AF-8055-F1BA1E40F7D4}"/>
    <dgm:cxn modelId="{0E183EC3-3DD5-4B7C-BFEA-1208F86722A0}" type="presOf" srcId="{DDBF0FE2-4034-427B-8340-2451F7EB33DC}" destId="{FA1EEC84-8EBA-4522-8793-AE00E2B5F300}" srcOrd="0" destOrd="0" presId="urn:microsoft.com/office/officeart/2005/8/layout/process4"/>
    <dgm:cxn modelId="{3369AEC8-7527-46E6-8B67-0B61F1370150}" type="presOf" srcId="{AC0F2759-903C-4580-A98F-232932649D32}" destId="{ECD1D2D9-EC5B-4C70-94E2-80D82B331332}" srcOrd="1" destOrd="0" presId="urn:microsoft.com/office/officeart/2005/8/layout/process4"/>
    <dgm:cxn modelId="{4FE1EDD0-BEED-4DB5-9C00-0A0365090205}" type="presOf" srcId="{C253BDE3-6161-4E47-8F3D-11E9263E5A19}" destId="{34671E49-5620-467A-89C4-06181C778001}" srcOrd="1" destOrd="0" presId="urn:microsoft.com/office/officeart/2005/8/layout/process4"/>
    <dgm:cxn modelId="{93C461D1-BCFE-4F67-A893-2D2925722817}" srcId="{DDBF0FE2-4034-427B-8340-2451F7EB33DC}" destId="{A34463B7-410D-422C-8564-E1B33FC075C2}" srcOrd="4" destOrd="0" parTransId="{C1135734-68E1-44F7-B06B-26937F807455}" sibTransId="{9A74D266-EF73-4666-87BF-4F974E93C210}"/>
    <dgm:cxn modelId="{1147E8D9-E2CF-4813-9E80-C6A162F41324}" type="presOf" srcId="{4AD90356-AB06-4106-B852-E86461FD2490}" destId="{7EB67EEB-51AC-475D-8739-5C224F17EA25}" srcOrd="0" destOrd="0" presId="urn:microsoft.com/office/officeart/2005/8/layout/process4"/>
    <dgm:cxn modelId="{380790DC-56C5-440B-BAF7-9B93FCAE4FD0}" srcId="{DDBF0FE2-4034-427B-8340-2451F7EB33DC}" destId="{4AD90356-AB06-4106-B852-E86461FD2490}" srcOrd="3" destOrd="0" parTransId="{53F87259-6FA5-4882-819D-370BB9D1C5AF}" sibTransId="{16C9EDBB-07D9-46F3-B1A4-0AD60F8FDDB6}"/>
    <dgm:cxn modelId="{D23050E3-4467-46E2-8DF4-0C42D1D25D94}" srcId="{9EB8B478-478F-42D4-8EEB-4145DCA4A139}" destId="{5294FF31-431C-4AA6-B8F4-05371C867E78}" srcOrd="1" destOrd="0" parTransId="{AEA3D9CA-C894-4D7A-81CE-57F63CA3B677}" sibTransId="{FB10E21F-0D98-465B-A601-6225EF5AD628}"/>
    <dgm:cxn modelId="{F55AAEEF-279F-470C-97C4-11C68E148BA9}" srcId="{C253BDE3-6161-4E47-8F3D-11E9263E5A19}" destId="{FFCEF867-C6B1-49C9-AD83-86AA28BE23AD}" srcOrd="0" destOrd="0" parTransId="{417D36F4-F122-400D-AA18-7027A1081FF1}" sibTransId="{325ECED2-998D-4D69-8329-FF7D81B651B3}"/>
    <dgm:cxn modelId="{519334F3-88EA-4C46-9C48-F14437680AC7}" type="presOf" srcId="{1E73CF94-740F-4014-B5D9-590C78D56C9F}" destId="{F3BACEF9-0D47-4801-B8FD-3092807CDB44}" srcOrd="0" destOrd="0" presId="urn:microsoft.com/office/officeart/2005/8/layout/process4"/>
    <dgm:cxn modelId="{885C47FF-9258-4CC7-9DF2-6DBCB8AE5CBC}" type="presParOf" srcId="{FA1EEC84-8EBA-4522-8793-AE00E2B5F300}" destId="{73934DB4-DC84-4EEE-AFFA-AF2E261D5DA3}" srcOrd="0" destOrd="0" presId="urn:microsoft.com/office/officeart/2005/8/layout/process4"/>
    <dgm:cxn modelId="{826EDE30-1AF1-43FD-9660-C98D220B274F}" type="presParOf" srcId="{73934DB4-DC84-4EEE-AFFA-AF2E261D5DA3}" destId="{67B41759-E321-4733-97A3-169EDD3431D7}" srcOrd="0" destOrd="0" presId="urn:microsoft.com/office/officeart/2005/8/layout/process4"/>
    <dgm:cxn modelId="{BB1D18CC-3D16-422A-9363-E5A0B30A31E0}" type="presParOf" srcId="{FA1EEC84-8EBA-4522-8793-AE00E2B5F300}" destId="{15257C33-FD68-4875-9897-0C586EFC88D6}" srcOrd="1" destOrd="0" presId="urn:microsoft.com/office/officeart/2005/8/layout/process4"/>
    <dgm:cxn modelId="{17A72496-C5F7-4E98-8434-87F493469814}" type="presParOf" srcId="{FA1EEC84-8EBA-4522-8793-AE00E2B5F300}" destId="{38694EDE-9ED2-43B6-809A-030531808046}" srcOrd="2" destOrd="0" presId="urn:microsoft.com/office/officeart/2005/8/layout/process4"/>
    <dgm:cxn modelId="{69B675A2-EC90-42F6-8238-D367A4DF459B}" type="presParOf" srcId="{38694EDE-9ED2-43B6-809A-030531808046}" destId="{7EB67EEB-51AC-475D-8739-5C224F17EA25}" srcOrd="0" destOrd="0" presId="urn:microsoft.com/office/officeart/2005/8/layout/process4"/>
    <dgm:cxn modelId="{384C6CBF-9CC9-4DAA-8DB7-CF7663088085}" type="presParOf" srcId="{38694EDE-9ED2-43B6-809A-030531808046}" destId="{DC1BA74D-B5DD-4249-9835-CB6403081825}" srcOrd="1" destOrd="0" presId="urn:microsoft.com/office/officeart/2005/8/layout/process4"/>
    <dgm:cxn modelId="{0696D7AF-ED34-4A8B-98F0-53C524D9B5D4}" type="presParOf" srcId="{38694EDE-9ED2-43B6-809A-030531808046}" destId="{0741D6EF-E3F3-4133-B6FB-C4F93DEEC42B}" srcOrd="2" destOrd="0" presId="urn:microsoft.com/office/officeart/2005/8/layout/process4"/>
    <dgm:cxn modelId="{3AA728B6-791D-46AA-BD0C-BFAA2355CB1C}" type="presParOf" srcId="{0741D6EF-E3F3-4133-B6FB-C4F93DEEC42B}" destId="{9C170DA9-38E9-4BB6-91B9-CCBFC79B2D36}" srcOrd="0" destOrd="0" presId="urn:microsoft.com/office/officeart/2005/8/layout/process4"/>
    <dgm:cxn modelId="{F40F9E4A-7E78-4155-9542-A9108C3DD703}" type="presParOf" srcId="{FA1EEC84-8EBA-4522-8793-AE00E2B5F300}" destId="{52E5A81F-FB2B-475D-86EC-3055460335E8}" srcOrd="3" destOrd="0" presId="urn:microsoft.com/office/officeart/2005/8/layout/process4"/>
    <dgm:cxn modelId="{424697CC-DF9A-495D-AA8F-3492BFF0BA2E}" type="presParOf" srcId="{FA1EEC84-8EBA-4522-8793-AE00E2B5F300}" destId="{D37CABC2-E973-4957-A46B-ED57E7D1215B}" srcOrd="4" destOrd="0" presId="urn:microsoft.com/office/officeart/2005/8/layout/process4"/>
    <dgm:cxn modelId="{C753DC22-07C3-4F38-8616-C0264212609A}" type="presParOf" srcId="{D37CABC2-E973-4957-A46B-ED57E7D1215B}" destId="{33BCF908-8C48-4236-9015-A8E44E35E554}" srcOrd="0" destOrd="0" presId="urn:microsoft.com/office/officeart/2005/8/layout/process4"/>
    <dgm:cxn modelId="{2D51E76A-BCC4-44E9-91CB-88749F5348F1}" type="presParOf" srcId="{D37CABC2-E973-4957-A46B-ED57E7D1215B}" destId="{AA503848-B95A-46CB-9E8D-B74FFC83EEB6}" srcOrd="1" destOrd="0" presId="urn:microsoft.com/office/officeart/2005/8/layout/process4"/>
    <dgm:cxn modelId="{80533832-32C7-4039-8262-3A8E4EE0C087}" type="presParOf" srcId="{D37CABC2-E973-4957-A46B-ED57E7D1215B}" destId="{50AD0FAE-4916-4CB8-94AD-52B0F1F8023D}" srcOrd="2" destOrd="0" presId="urn:microsoft.com/office/officeart/2005/8/layout/process4"/>
    <dgm:cxn modelId="{457730C6-055E-4D86-B743-0224C602AB26}" type="presParOf" srcId="{50AD0FAE-4916-4CB8-94AD-52B0F1F8023D}" destId="{D95B718C-7EC7-416B-8BC5-68366CAC1507}" srcOrd="0" destOrd="0" presId="urn:microsoft.com/office/officeart/2005/8/layout/process4"/>
    <dgm:cxn modelId="{D69A1FB8-0B50-4905-A001-49F01E742EA2}" type="presParOf" srcId="{50AD0FAE-4916-4CB8-94AD-52B0F1F8023D}" destId="{8881BB32-615D-49E3-877D-197CDE8FCA8C}" srcOrd="1" destOrd="0" presId="urn:microsoft.com/office/officeart/2005/8/layout/process4"/>
    <dgm:cxn modelId="{E666D4C3-8C79-410B-91FC-4BA6AAB99186}" type="presParOf" srcId="{FA1EEC84-8EBA-4522-8793-AE00E2B5F300}" destId="{C3A9AB54-0E35-4BF1-BAEF-8B6835708CDF}" srcOrd="5" destOrd="0" presId="urn:microsoft.com/office/officeart/2005/8/layout/process4"/>
    <dgm:cxn modelId="{BC56897C-C4E8-4F49-9CD7-795EAAADBEFF}" type="presParOf" srcId="{FA1EEC84-8EBA-4522-8793-AE00E2B5F300}" destId="{04A628E4-0F89-4189-B0CC-E18B875BD6E7}" srcOrd="6" destOrd="0" presId="urn:microsoft.com/office/officeart/2005/8/layout/process4"/>
    <dgm:cxn modelId="{30DB4FB1-07EF-4ECA-9503-7D439072B25A}" type="presParOf" srcId="{04A628E4-0F89-4189-B0CC-E18B875BD6E7}" destId="{17C9CB50-ED00-4CF1-ACD8-7FFA90A9BD63}" srcOrd="0" destOrd="0" presId="urn:microsoft.com/office/officeart/2005/8/layout/process4"/>
    <dgm:cxn modelId="{D757C62A-CAD7-4A9D-A04D-2C09E32D0FD8}" type="presParOf" srcId="{04A628E4-0F89-4189-B0CC-E18B875BD6E7}" destId="{ECD1D2D9-EC5B-4C70-94E2-80D82B331332}" srcOrd="1" destOrd="0" presId="urn:microsoft.com/office/officeart/2005/8/layout/process4"/>
    <dgm:cxn modelId="{525B32EA-C67D-4BD9-AE44-C4C1FBC68DD3}" type="presParOf" srcId="{04A628E4-0F89-4189-B0CC-E18B875BD6E7}" destId="{29229FBB-6832-402F-BDD3-389EC0FD9271}" srcOrd="2" destOrd="0" presId="urn:microsoft.com/office/officeart/2005/8/layout/process4"/>
    <dgm:cxn modelId="{AAF7D420-00B1-40A5-98F4-0B31A86B6BF4}" type="presParOf" srcId="{29229FBB-6832-402F-BDD3-389EC0FD9271}" destId="{1F990967-F036-4AFE-931A-3F7E2FB47CEE}" srcOrd="0" destOrd="0" presId="urn:microsoft.com/office/officeart/2005/8/layout/process4"/>
    <dgm:cxn modelId="{1DC0AC9E-4503-40C2-8255-2E312B1EAB13}" type="presParOf" srcId="{FA1EEC84-8EBA-4522-8793-AE00E2B5F300}" destId="{4C533D63-A1BE-498A-BA6D-128D58CC641D}" srcOrd="7" destOrd="0" presId="urn:microsoft.com/office/officeart/2005/8/layout/process4"/>
    <dgm:cxn modelId="{87DD8E73-4765-42E5-BB14-B6CBE20ACDFB}" type="presParOf" srcId="{FA1EEC84-8EBA-4522-8793-AE00E2B5F300}" destId="{D6AE0D9F-AA88-4F79-A1AF-D0881BFEE920}" srcOrd="8" destOrd="0" presId="urn:microsoft.com/office/officeart/2005/8/layout/process4"/>
    <dgm:cxn modelId="{FA679AE3-33EB-406B-9CFE-D7FEB2EAA555}" type="presParOf" srcId="{D6AE0D9F-AA88-4F79-A1AF-D0881BFEE920}" destId="{BDC7473B-C03E-4DA1-9101-217505268BD8}" srcOrd="0" destOrd="0" presId="urn:microsoft.com/office/officeart/2005/8/layout/process4"/>
    <dgm:cxn modelId="{5A4E47BA-A373-4CE5-8610-B3CF2BA1831D}" type="presParOf" srcId="{D6AE0D9F-AA88-4F79-A1AF-D0881BFEE920}" destId="{34671E49-5620-467A-89C4-06181C778001}" srcOrd="1" destOrd="0" presId="urn:microsoft.com/office/officeart/2005/8/layout/process4"/>
    <dgm:cxn modelId="{C9DBDA57-5C61-425E-81CA-3582F07F0881}" type="presParOf" srcId="{D6AE0D9F-AA88-4F79-A1AF-D0881BFEE920}" destId="{C9F31A16-F22A-4A52-B367-7026A86EBABF}" srcOrd="2" destOrd="0" presId="urn:microsoft.com/office/officeart/2005/8/layout/process4"/>
    <dgm:cxn modelId="{91B8AD89-4E88-43A3-8E95-A2C106C77A9A}" type="presParOf" srcId="{C9F31A16-F22A-4A52-B367-7026A86EBABF}" destId="{F711064E-88E0-4DBF-8DA9-79B7285503A5}" srcOrd="0" destOrd="0" presId="urn:microsoft.com/office/officeart/2005/8/layout/process4"/>
    <dgm:cxn modelId="{8AC2914E-4D33-4A0F-9176-BC7FC26F03ED}" type="presParOf" srcId="{C9F31A16-F22A-4A52-B367-7026A86EBABF}" destId="{F3BACEF9-0D47-4801-B8FD-3092807CDB44}" srcOrd="1" destOrd="0" presId="urn:microsoft.com/office/officeart/2005/8/layout/process4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8F0EC-16EA-4C43-9756-8175F04AD045}">
      <dsp:nvSpPr>
        <dsp:cNvPr id="0" name=""/>
        <dsp:cNvSpPr/>
      </dsp:nvSpPr>
      <dsp:spPr>
        <a:xfrm rot="10800000">
          <a:off x="1173436" y="3841"/>
          <a:ext cx="4121404" cy="54135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872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Packages (crates.io)</a:t>
          </a:r>
        </a:p>
      </dsp:txBody>
      <dsp:txXfrm rot="10800000">
        <a:off x="1308774" y="3841"/>
        <a:ext cx="3986066" cy="541351"/>
      </dsp:txXfrm>
    </dsp:sp>
    <dsp:sp modelId="{E0E1B7B7-BFEA-4933-B7C7-282087DF5940}">
      <dsp:nvSpPr>
        <dsp:cNvPr id="0" name=""/>
        <dsp:cNvSpPr/>
      </dsp:nvSpPr>
      <dsp:spPr>
        <a:xfrm>
          <a:off x="902760" y="3841"/>
          <a:ext cx="541351" cy="54135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F8FA27B-EFFF-49AA-A9A3-DA58263E8F18}">
      <dsp:nvSpPr>
        <dsp:cNvPr id="0" name=""/>
        <dsp:cNvSpPr/>
      </dsp:nvSpPr>
      <dsp:spPr>
        <a:xfrm rot="10800000">
          <a:off x="1173436" y="706791"/>
          <a:ext cx="4121404" cy="541351"/>
        </a:xfrm>
        <a:prstGeom prst="homePlate">
          <a:avLst/>
        </a:prstGeom>
        <a:solidFill>
          <a:schemeClr val="accent2">
            <a:hueOff val="1351216"/>
            <a:satOff val="0"/>
            <a:lumOff val="-359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872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Testing (cargo test)</a:t>
          </a:r>
        </a:p>
      </dsp:txBody>
      <dsp:txXfrm rot="10800000">
        <a:off x="1308774" y="706791"/>
        <a:ext cx="3986066" cy="541351"/>
      </dsp:txXfrm>
    </dsp:sp>
    <dsp:sp modelId="{81DB2B95-C053-472C-9271-24FB35AE409A}">
      <dsp:nvSpPr>
        <dsp:cNvPr id="0" name=""/>
        <dsp:cNvSpPr/>
      </dsp:nvSpPr>
      <dsp:spPr>
        <a:xfrm>
          <a:off x="902760" y="706791"/>
          <a:ext cx="541351" cy="54135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8DF2E62-F551-4ACE-A5D9-F0AE755E04C6}">
      <dsp:nvSpPr>
        <dsp:cNvPr id="0" name=""/>
        <dsp:cNvSpPr/>
      </dsp:nvSpPr>
      <dsp:spPr>
        <a:xfrm rot="10800000">
          <a:off x="1173436" y="1409740"/>
          <a:ext cx="4121404" cy="541351"/>
        </a:xfrm>
        <a:prstGeom prst="homePlate">
          <a:avLst/>
        </a:prstGeom>
        <a:solidFill>
          <a:schemeClr val="accent2">
            <a:hueOff val="2702432"/>
            <a:satOff val="0"/>
            <a:lumOff val="-71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872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Deploy options (cargo build)</a:t>
          </a:r>
        </a:p>
      </dsp:txBody>
      <dsp:txXfrm rot="10800000">
        <a:off x="1308774" y="1409740"/>
        <a:ext cx="3986066" cy="541351"/>
      </dsp:txXfrm>
    </dsp:sp>
    <dsp:sp modelId="{CE76AE39-5A5E-476A-BB16-623228EC9D2C}">
      <dsp:nvSpPr>
        <dsp:cNvPr id="0" name=""/>
        <dsp:cNvSpPr/>
      </dsp:nvSpPr>
      <dsp:spPr>
        <a:xfrm>
          <a:off x="902760" y="1409740"/>
          <a:ext cx="541351" cy="54135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0EE220-52E1-44FF-ACB7-9091103DFEA3}">
      <dsp:nvSpPr>
        <dsp:cNvPr id="0" name=""/>
        <dsp:cNvSpPr/>
      </dsp:nvSpPr>
      <dsp:spPr>
        <a:xfrm rot="10800000">
          <a:off x="1173436" y="2112690"/>
          <a:ext cx="4121404" cy="541351"/>
        </a:xfrm>
        <a:prstGeom prst="homePlate">
          <a:avLst/>
        </a:prstGeom>
        <a:solidFill>
          <a:schemeClr val="accent2">
            <a:hueOff val="4053648"/>
            <a:satOff val="0"/>
            <a:lumOff val="-107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872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Formatting source code (</a:t>
          </a:r>
          <a:r>
            <a:rPr lang="en-GB" sz="1600" kern="1200" dirty="0" err="1"/>
            <a:t>Rustfmt</a:t>
          </a:r>
          <a:r>
            <a:rPr lang="en-GB" sz="1600" kern="1200" dirty="0"/>
            <a:t>)</a:t>
          </a:r>
        </a:p>
      </dsp:txBody>
      <dsp:txXfrm rot="10800000">
        <a:off x="1308774" y="2112690"/>
        <a:ext cx="3986066" cy="541351"/>
      </dsp:txXfrm>
    </dsp:sp>
    <dsp:sp modelId="{42BD0F8E-B338-4084-B84B-C9F6D156BDAF}">
      <dsp:nvSpPr>
        <dsp:cNvPr id="0" name=""/>
        <dsp:cNvSpPr/>
      </dsp:nvSpPr>
      <dsp:spPr>
        <a:xfrm>
          <a:off x="902760" y="2112690"/>
          <a:ext cx="541351" cy="54135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30764A-E9D4-4C37-878D-1E1B4106AB6C}">
      <dsp:nvSpPr>
        <dsp:cNvPr id="0" name=""/>
        <dsp:cNvSpPr/>
      </dsp:nvSpPr>
      <dsp:spPr>
        <a:xfrm rot="10800000">
          <a:off x="1173436" y="2815640"/>
          <a:ext cx="4121404" cy="541351"/>
        </a:xfrm>
        <a:prstGeom prst="homePlate">
          <a:avLst/>
        </a:prstGeom>
        <a:solidFill>
          <a:schemeClr val="accent2">
            <a:hueOff val="5404865"/>
            <a:satOff val="0"/>
            <a:lumOff val="-143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872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Documentation (cargo doc)</a:t>
          </a:r>
        </a:p>
      </dsp:txBody>
      <dsp:txXfrm rot="10800000">
        <a:off x="1308774" y="2815640"/>
        <a:ext cx="3986066" cy="541351"/>
      </dsp:txXfrm>
    </dsp:sp>
    <dsp:sp modelId="{68E52A1F-B541-43D7-811A-9FB8E782E28B}">
      <dsp:nvSpPr>
        <dsp:cNvPr id="0" name=""/>
        <dsp:cNvSpPr/>
      </dsp:nvSpPr>
      <dsp:spPr>
        <a:xfrm>
          <a:off x="902760" y="2815640"/>
          <a:ext cx="541351" cy="541351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78EC5E-0C63-46D7-8372-4E738216CE38}">
      <dsp:nvSpPr>
        <dsp:cNvPr id="0" name=""/>
        <dsp:cNvSpPr/>
      </dsp:nvSpPr>
      <dsp:spPr>
        <a:xfrm rot="10800000">
          <a:off x="1173436" y="3518589"/>
          <a:ext cx="4121404" cy="541351"/>
        </a:xfrm>
        <a:prstGeom prst="homePlate">
          <a:avLst/>
        </a:prstGeom>
        <a:solidFill>
          <a:schemeClr val="accent2">
            <a:hueOff val="6756080"/>
            <a:satOff val="0"/>
            <a:lumOff val="-179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872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Linter (</a:t>
          </a:r>
          <a:r>
            <a:rPr lang="en-GB" sz="1600" kern="1200" dirty="0" err="1"/>
            <a:t>Clippy</a:t>
          </a:r>
          <a:r>
            <a:rPr lang="en-GB" sz="1600" kern="1200" dirty="0"/>
            <a:t>)</a:t>
          </a:r>
        </a:p>
      </dsp:txBody>
      <dsp:txXfrm rot="10800000">
        <a:off x="1308774" y="3518589"/>
        <a:ext cx="3986066" cy="541351"/>
      </dsp:txXfrm>
    </dsp:sp>
    <dsp:sp modelId="{D48A4B9A-2A91-4B1A-BF6C-7E2946A7FB4D}">
      <dsp:nvSpPr>
        <dsp:cNvPr id="0" name=""/>
        <dsp:cNvSpPr/>
      </dsp:nvSpPr>
      <dsp:spPr>
        <a:xfrm>
          <a:off x="902760" y="3518589"/>
          <a:ext cx="541351" cy="541351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76D7316-CD8C-49C5-9B45-8BF57F51FA82}">
      <dsp:nvSpPr>
        <dsp:cNvPr id="0" name=""/>
        <dsp:cNvSpPr/>
      </dsp:nvSpPr>
      <dsp:spPr>
        <a:xfrm rot="10800000">
          <a:off x="1173436" y="4221539"/>
          <a:ext cx="4121404" cy="541351"/>
        </a:xfrm>
        <a:prstGeom prst="homePlate">
          <a:avLst/>
        </a:prstGeom>
        <a:solidFill>
          <a:schemeClr val="accent2">
            <a:hueOff val="8107297"/>
            <a:satOff val="0"/>
            <a:lumOff val="-2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8721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Rustc</a:t>
          </a:r>
          <a:r>
            <a:rPr lang="en-GB" sz="1600" kern="1200" dirty="0"/>
            <a:t> (Compiler)</a:t>
          </a:r>
        </a:p>
      </dsp:txBody>
      <dsp:txXfrm rot="10800000">
        <a:off x="1308774" y="4221539"/>
        <a:ext cx="3986066" cy="541351"/>
      </dsp:txXfrm>
    </dsp:sp>
    <dsp:sp modelId="{9A2C209E-1E27-405C-B357-C901B524CE34}">
      <dsp:nvSpPr>
        <dsp:cNvPr id="0" name=""/>
        <dsp:cNvSpPr/>
      </dsp:nvSpPr>
      <dsp:spPr>
        <a:xfrm>
          <a:off x="902760" y="4221539"/>
          <a:ext cx="541351" cy="541351"/>
        </a:xfrm>
        <a:prstGeom prst="ellipse">
          <a:avLst/>
        </a:prstGeom>
        <a:solidFill>
          <a:schemeClr val="accent2">
            <a:tint val="50000"/>
            <a:hueOff val="8795246"/>
            <a:satOff val="-62725"/>
            <a:lumOff val="-821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41759-E321-4733-97A3-169EDD3431D7}">
      <dsp:nvSpPr>
        <dsp:cNvPr id="0" name=""/>
        <dsp:cNvSpPr/>
      </dsp:nvSpPr>
      <dsp:spPr>
        <a:xfrm>
          <a:off x="0" y="4107509"/>
          <a:ext cx="4234924" cy="67387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Machine (object) Code</a:t>
          </a:r>
        </a:p>
      </dsp:txBody>
      <dsp:txXfrm>
        <a:off x="0" y="4107509"/>
        <a:ext cx="4234924" cy="673871"/>
      </dsp:txXfrm>
    </dsp:sp>
    <dsp:sp modelId="{DC1BA74D-B5DD-4249-9835-CB6403081825}">
      <dsp:nvSpPr>
        <dsp:cNvPr id="0" name=""/>
        <dsp:cNvSpPr/>
      </dsp:nvSpPr>
      <dsp:spPr>
        <a:xfrm rot="10800000">
          <a:off x="0" y="3081203"/>
          <a:ext cx="4234924" cy="1036413"/>
        </a:xfrm>
        <a:prstGeom prst="upArrowCallout">
          <a:avLst/>
        </a:prstGeom>
        <a:gradFill rotWithShape="0">
          <a:gsLst>
            <a:gs pos="0">
              <a:schemeClr val="accent3">
                <a:hueOff val="617599"/>
                <a:satOff val="0"/>
                <a:lumOff val="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17599"/>
                <a:satOff val="0"/>
                <a:lumOff val="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17599"/>
                <a:satOff val="0"/>
                <a:lumOff val="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LLVM IR (Intermediate Representation)</a:t>
          </a:r>
        </a:p>
      </dsp:txBody>
      <dsp:txXfrm rot="-10800000">
        <a:off x="0" y="3081203"/>
        <a:ext cx="4234924" cy="363781"/>
      </dsp:txXfrm>
    </dsp:sp>
    <dsp:sp modelId="{9C170DA9-38E9-4BB6-91B9-CCBFC79B2D36}">
      <dsp:nvSpPr>
        <dsp:cNvPr id="0" name=""/>
        <dsp:cNvSpPr/>
      </dsp:nvSpPr>
      <dsp:spPr>
        <a:xfrm>
          <a:off x="0" y="3444984"/>
          <a:ext cx="4234924" cy="30988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Code Optimisation</a:t>
          </a:r>
        </a:p>
      </dsp:txBody>
      <dsp:txXfrm>
        <a:off x="0" y="3444984"/>
        <a:ext cx="4234924" cy="309887"/>
      </dsp:txXfrm>
    </dsp:sp>
    <dsp:sp modelId="{AA503848-B95A-46CB-9E8D-B74FFC83EEB6}">
      <dsp:nvSpPr>
        <dsp:cNvPr id="0" name=""/>
        <dsp:cNvSpPr/>
      </dsp:nvSpPr>
      <dsp:spPr>
        <a:xfrm rot="10800000">
          <a:off x="0" y="2054897"/>
          <a:ext cx="4234924" cy="1036413"/>
        </a:xfrm>
        <a:prstGeom prst="upArrowCallout">
          <a:avLst/>
        </a:prstGeom>
        <a:gradFill rotWithShape="0">
          <a:gsLst>
            <a:gs pos="0">
              <a:schemeClr val="accent3">
                <a:hueOff val="1235198"/>
                <a:satOff val="0"/>
                <a:lumOff val="1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35198"/>
                <a:satOff val="0"/>
                <a:lumOff val="1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35198"/>
                <a:satOff val="0"/>
                <a:lumOff val="1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MIR (Mid-level Intermediate Representation)</a:t>
          </a:r>
        </a:p>
      </dsp:txBody>
      <dsp:txXfrm rot="-10800000">
        <a:off x="0" y="2054897"/>
        <a:ext cx="4234924" cy="363781"/>
      </dsp:txXfrm>
    </dsp:sp>
    <dsp:sp modelId="{D95B718C-7EC7-416B-8BC5-68366CAC1507}">
      <dsp:nvSpPr>
        <dsp:cNvPr id="0" name=""/>
        <dsp:cNvSpPr/>
      </dsp:nvSpPr>
      <dsp:spPr>
        <a:xfrm>
          <a:off x="0" y="2418679"/>
          <a:ext cx="2117461" cy="309887"/>
        </a:xfrm>
        <a:prstGeom prst="rect">
          <a:avLst/>
        </a:prstGeom>
        <a:solidFill>
          <a:schemeClr val="accent3">
            <a:tint val="40000"/>
            <a:alpha val="90000"/>
            <a:hueOff val="636511"/>
            <a:satOff val="17286"/>
            <a:lumOff val="1539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636511"/>
              <a:satOff val="17286"/>
              <a:lumOff val="15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Borrow Checker</a:t>
          </a:r>
        </a:p>
      </dsp:txBody>
      <dsp:txXfrm>
        <a:off x="0" y="2418679"/>
        <a:ext cx="2117461" cy="309887"/>
      </dsp:txXfrm>
    </dsp:sp>
    <dsp:sp modelId="{8881BB32-615D-49E3-877D-197CDE8FCA8C}">
      <dsp:nvSpPr>
        <dsp:cNvPr id="0" name=""/>
        <dsp:cNvSpPr/>
      </dsp:nvSpPr>
      <dsp:spPr>
        <a:xfrm>
          <a:off x="2117462" y="2418679"/>
          <a:ext cx="2117461" cy="309887"/>
        </a:xfrm>
        <a:prstGeom prst="rect">
          <a:avLst/>
        </a:prstGeom>
        <a:solidFill>
          <a:schemeClr val="accent3">
            <a:tint val="40000"/>
            <a:alpha val="90000"/>
            <a:hueOff val="1273022"/>
            <a:satOff val="34572"/>
            <a:lumOff val="3078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273022"/>
              <a:satOff val="34572"/>
              <a:lumOff val="30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Optimization</a:t>
          </a:r>
        </a:p>
      </dsp:txBody>
      <dsp:txXfrm>
        <a:off x="2117462" y="2418679"/>
        <a:ext cx="2117461" cy="309887"/>
      </dsp:txXfrm>
    </dsp:sp>
    <dsp:sp modelId="{ECD1D2D9-EC5B-4C70-94E2-80D82B331332}">
      <dsp:nvSpPr>
        <dsp:cNvPr id="0" name=""/>
        <dsp:cNvSpPr/>
      </dsp:nvSpPr>
      <dsp:spPr>
        <a:xfrm rot="10800000">
          <a:off x="0" y="1028592"/>
          <a:ext cx="4234924" cy="1036413"/>
        </a:xfrm>
        <a:prstGeom prst="upArrowCallout">
          <a:avLst/>
        </a:prstGeom>
        <a:gradFill rotWithShape="0">
          <a:gsLst>
            <a:gs pos="0">
              <a:schemeClr val="accent3">
                <a:hueOff val="1852798"/>
                <a:satOff val="0"/>
                <a:lumOff val="1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52798"/>
                <a:satOff val="0"/>
                <a:lumOff val="1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52798"/>
                <a:satOff val="0"/>
                <a:lumOff val="1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HIR (High-level Intermediate Representation)</a:t>
          </a:r>
        </a:p>
      </dsp:txBody>
      <dsp:txXfrm rot="-10800000">
        <a:off x="0" y="1028592"/>
        <a:ext cx="4234924" cy="363781"/>
      </dsp:txXfrm>
    </dsp:sp>
    <dsp:sp modelId="{1F990967-F036-4AFE-931A-3F7E2FB47CEE}">
      <dsp:nvSpPr>
        <dsp:cNvPr id="0" name=""/>
        <dsp:cNvSpPr/>
      </dsp:nvSpPr>
      <dsp:spPr>
        <a:xfrm>
          <a:off x="0" y="1392373"/>
          <a:ext cx="4234924" cy="309887"/>
        </a:xfrm>
        <a:prstGeom prst="rect">
          <a:avLst/>
        </a:prstGeom>
        <a:solidFill>
          <a:schemeClr val="accent3">
            <a:tint val="40000"/>
            <a:alpha val="90000"/>
            <a:hueOff val="1909534"/>
            <a:satOff val="51857"/>
            <a:lumOff val="4618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909534"/>
              <a:satOff val="51857"/>
              <a:lumOff val="46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Type Checking</a:t>
          </a:r>
        </a:p>
      </dsp:txBody>
      <dsp:txXfrm>
        <a:off x="0" y="1392373"/>
        <a:ext cx="4234924" cy="309887"/>
      </dsp:txXfrm>
    </dsp:sp>
    <dsp:sp modelId="{34671E49-5620-467A-89C4-06181C778001}">
      <dsp:nvSpPr>
        <dsp:cNvPr id="0" name=""/>
        <dsp:cNvSpPr/>
      </dsp:nvSpPr>
      <dsp:spPr>
        <a:xfrm rot="10800000">
          <a:off x="0" y="2286"/>
          <a:ext cx="4234924" cy="1036413"/>
        </a:xfrm>
        <a:prstGeom prst="upArrowCallou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Rust Source code</a:t>
          </a:r>
        </a:p>
      </dsp:txBody>
      <dsp:txXfrm rot="-10800000">
        <a:off x="0" y="2286"/>
        <a:ext cx="4234924" cy="363781"/>
      </dsp:txXfrm>
    </dsp:sp>
    <dsp:sp modelId="{F711064E-88E0-4DBF-8DA9-79B7285503A5}">
      <dsp:nvSpPr>
        <dsp:cNvPr id="0" name=""/>
        <dsp:cNvSpPr/>
      </dsp:nvSpPr>
      <dsp:spPr>
        <a:xfrm>
          <a:off x="0" y="366067"/>
          <a:ext cx="2117461" cy="309887"/>
        </a:xfrm>
        <a:prstGeom prst="rect">
          <a:avLst/>
        </a:prstGeom>
        <a:solidFill>
          <a:schemeClr val="accent3">
            <a:tint val="40000"/>
            <a:alpha val="90000"/>
            <a:hueOff val="2546045"/>
            <a:satOff val="69143"/>
            <a:lumOff val="6157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2546045"/>
              <a:satOff val="69143"/>
              <a:lumOff val="61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Lexing</a:t>
          </a:r>
          <a:r>
            <a:rPr lang="en-GB" sz="1800" kern="1200" dirty="0"/>
            <a:t> (tokens)</a:t>
          </a:r>
        </a:p>
      </dsp:txBody>
      <dsp:txXfrm>
        <a:off x="0" y="366067"/>
        <a:ext cx="2117461" cy="309887"/>
      </dsp:txXfrm>
    </dsp:sp>
    <dsp:sp modelId="{F3BACEF9-0D47-4801-B8FD-3092807CDB44}">
      <dsp:nvSpPr>
        <dsp:cNvPr id="0" name=""/>
        <dsp:cNvSpPr/>
      </dsp:nvSpPr>
      <dsp:spPr>
        <a:xfrm>
          <a:off x="2117462" y="366067"/>
          <a:ext cx="2117461" cy="309887"/>
        </a:xfrm>
        <a:prstGeom prst="rect">
          <a:avLst/>
        </a:prstGeom>
        <a:solidFill>
          <a:schemeClr val="accent3">
            <a:tint val="40000"/>
            <a:alpha val="90000"/>
            <a:hueOff val="3182556"/>
            <a:satOff val="86429"/>
            <a:lumOff val="7696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3182556"/>
              <a:satOff val="86429"/>
              <a:lumOff val="76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Parsing (AST)</a:t>
          </a:r>
        </a:p>
      </dsp:txBody>
      <dsp:txXfrm>
        <a:off x="2117462" y="366067"/>
        <a:ext cx="2117461" cy="309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18/09/2023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writing and compiling your first Rust program using preferred editor/IDE and </a:t>
            </a:r>
            <a:r>
              <a:rPr lang="en-GB" dirty="0" err="1"/>
              <a:t>rustc</a:t>
            </a:r>
            <a:r>
              <a:rPr lang="en-GB" dirty="0"/>
              <a:t> compiler.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417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Remembering of course that Rust has two different types of crates…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641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git status</a:t>
            </a:r>
          </a:p>
          <a:p>
            <a:r>
              <a:rPr lang="en-US" dirty="0"/>
              <a:t>On branch master</a:t>
            </a:r>
          </a:p>
          <a:p>
            <a:endParaRPr lang="en-US" dirty="0"/>
          </a:p>
          <a:p>
            <a:r>
              <a:rPr lang="en-US" dirty="0"/>
              <a:t>No commits yet</a:t>
            </a:r>
          </a:p>
          <a:p>
            <a:endParaRPr lang="en-US" dirty="0"/>
          </a:p>
          <a:p>
            <a:r>
              <a:rPr lang="en-US" dirty="0"/>
              <a:t>Untracked files:</a:t>
            </a:r>
          </a:p>
          <a:p>
            <a:r>
              <a:rPr lang="en-US" dirty="0"/>
              <a:t>  (use "git add &lt;file&gt;..." to include in what will be committed)</a:t>
            </a:r>
          </a:p>
          <a:p>
            <a:endParaRPr lang="en-US" dirty="0"/>
          </a:p>
          <a:p>
            <a:r>
              <a:rPr lang="en-US" dirty="0"/>
              <a:t>       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Cargo.toml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src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nothing added to commit but untracked files present (use "git add" to track)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3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 err="1"/>
              <a:t>Cargo.TOML</a:t>
            </a:r>
            <a:r>
              <a:rPr lang="en-GB" b="0" dirty="0"/>
              <a:t>, is the editable configuration file that Cargo uses for a project and is located in the root of the project folder.</a:t>
            </a:r>
          </a:p>
          <a:p>
            <a:endParaRPr lang="en-GB" b="0" dirty="0"/>
          </a:p>
          <a:p>
            <a:r>
              <a:rPr lang="en-GB" b="0" dirty="0"/>
              <a:t>Entries will vary, but minimally it will likely have "package", "dependencies" and "bin" sections which are square-bracketed, with name=value pairs in each section.  Entries obviously vary depending on the nature of the project.  </a:t>
            </a:r>
          </a:p>
          <a:p>
            <a:endParaRPr lang="en-GB" b="1" dirty="0"/>
          </a:p>
          <a:p>
            <a:r>
              <a:rPr lang="en-GB" b="1" dirty="0"/>
              <a:t>Further reading:</a:t>
            </a:r>
            <a:r>
              <a:rPr lang="en-GB" dirty="0"/>
              <a:t> </a:t>
            </a:r>
          </a:p>
          <a:p>
            <a:r>
              <a:rPr lang="en-GB" dirty="0"/>
              <a:t>https://toml.io/en/</a:t>
            </a:r>
          </a:p>
          <a:p>
            <a:r>
              <a:rPr lang="en-GB" dirty="0"/>
              <a:t>https://doc.rust-lang.org/cargo/reference/manifest</a:t>
            </a:r>
            <a:r>
              <a:rPr lang="en-GB"/>
              <a:t>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286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Some things to remember:</a:t>
            </a:r>
          </a:p>
          <a:p>
            <a:pPr marL="228600" indent="-228600">
              <a:buAutoNum type="arabicPeriod"/>
            </a:pPr>
            <a:r>
              <a:rPr lang="en-GB" b="0" dirty="0"/>
              <a:t>Some diagnostic features only occur in true "build"</a:t>
            </a:r>
          </a:p>
          <a:p>
            <a:pPr marL="228600" indent="-228600">
              <a:buAutoNum type="arabicPeriod"/>
            </a:pPr>
            <a:r>
              <a:rPr lang="en-GB" b="0" dirty="0"/>
              <a:t>Default verbosity is low; use –v argument to improve</a:t>
            </a:r>
          </a:p>
          <a:p>
            <a:r>
              <a:rPr lang="en-GB" b="0" dirty="0"/>
              <a:t>3.   Some interim metadata is created to speed up the future build process – but only if source code has not been modified in the meantime.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690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Unlike </a:t>
            </a:r>
            <a:r>
              <a:rPr lang="en-GB" dirty="0" err="1"/>
              <a:t>Cargo.Toml</a:t>
            </a:r>
            <a:r>
              <a:rPr lang="en-GB" dirty="0"/>
              <a:t>, the Lock file is cargo-maintained (not designed to be editable by the programmer) and keeps tabs on all the exact dependencies used by your program.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103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extract of the project's directory structure showing the source code, Lock, executable and debug files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996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479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87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this example we've added a </a:t>
            </a:r>
            <a:r>
              <a:rPr lang="en-GB" b="1" dirty="0"/>
              <a:t>test</a:t>
            </a:r>
            <a:r>
              <a:rPr lang="en-GB" dirty="0"/>
              <a:t> </a:t>
            </a:r>
            <a:r>
              <a:rPr lang="en-GB" b="1" dirty="0"/>
              <a:t>module</a:t>
            </a:r>
            <a:r>
              <a:rPr lang="en-GB" dirty="0"/>
              <a:t> into the file using the  </a:t>
            </a:r>
            <a:r>
              <a:rPr lang="en-GB" sz="12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#[cfg(test)] attribute.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Inside this it's possible to create multiple test use cases with the </a:t>
            </a:r>
            <a:r>
              <a:rPr lang="en-GB" sz="12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#[test] attribute.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Rust supports several different assertion macros; we've used </a:t>
            </a:r>
            <a:r>
              <a:rPr lang="en-GB" sz="1200" b="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assert_eq</a:t>
            </a:r>
            <a:r>
              <a:rPr lang="en-GB" sz="1200" b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!() to test if calling the function returns the values we expect.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The tests ultimately fail as Rust panics if the assertion fails – which it will do on the second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09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Various options are possible including deliberately marking tests for skipping (use </a:t>
            </a:r>
            <a:r>
              <a:rPr lang="en-GB" b="0" i="0" dirty="0">
                <a:solidFill>
                  <a:srgbClr val="B21E00"/>
                </a:solidFill>
                <a:effectLst/>
                <a:latin typeface="Source Code Pro" panose="020B0509030403020204" pitchFamily="49" charset="0"/>
              </a:rPr>
              <a:t>#[ignore] underneath the #[test] attribute) and running only specific tests by supplying their name, e.g.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dirty="0">
              <a:solidFill>
                <a:srgbClr val="B21E00"/>
              </a:solidFill>
              <a:effectLst/>
              <a:highlight>
                <a:srgbClr val="FFFF00"/>
              </a:highlight>
              <a:latin typeface="Source Code Pro" panose="020B0509030403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cargo test </a:t>
            </a:r>
            <a:r>
              <a:rPr lang="en-GB" sz="1200" b="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test_result</a:t>
            </a:r>
            <a:endParaRPr lang="en-GB" sz="1200" b="0" i="0" dirty="0">
              <a:solidFill>
                <a:srgbClr val="B21E00"/>
              </a:solidFill>
              <a:effectLst/>
              <a:highlight>
                <a:srgbClr val="FFFF00"/>
              </a:highlight>
              <a:latin typeface="Source Code Pro" panose="020B0509030403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dirty="0">
              <a:solidFill>
                <a:srgbClr val="B21E00"/>
              </a:solidFill>
              <a:effectLst/>
              <a:highlight>
                <a:srgbClr val="FFFF00"/>
              </a:highlight>
              <a:latin typeface="Source Code Pro" panose="020B0509030403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dirty="0">
                <a:solidFill>
                  <a:srgbClr val="B21E00"/>
                </a:solidFill>
                <a:effectLst/>
                <a:highlight>
                  <a:srgbClr val="FFFF00"/>
                </a:highlight>
                <a:latin typeface="Source Code Pro" panose="020B0509030403020204" pitchFamily="49" charset="0"/>
              </a:rPr>
              <a:t>Yes, it's somewhat lightweight for a test framework – but, as with everything in Rust, it's very extensible.</a:t>
            </a:r>
            <a:endParaRPr lang="en-GB" sz="1200" b="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dirty="0">
              <a:solidFill>
                <a:srgbClr val="80808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GB" b="1" dirty="0"/>
              <a:t>Further reading:</a:t>
            </a:r>
          </a:p>
          <a:p>
            <a:r>
              <a:rPr lang="en-GB" b="0" dirty="0"/>
              <a:t>https://doc.rust-lang.org/rust-by-example/testing/unit_testing.html</a:t>
            </a:r>
          </a:p>
          <a:p>
            <a:r>
              <a:rPr lang="en-GB" b="0" dirty="0"/>
              <a:t>https://doc.rust-lang.org/std/macro.assert_eq.html</a:t>
            </a:r>
          </a:p>
          <a:p>
            <a:r>
              <a:rPr lang="en-GB" b="0" dirty="0"/>
              <a:t>https://doc.rust-lang.org/std/macro.assert_ne.html</a:t>
            </a:r>
          </a:p>
          <a:p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420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writing, compiling and testing a Rust program using the Cargo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45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Rust, keywords are separated into three distinct categories.</a:t>
            </a:r>
          </a:p>
          <a:p>
            <a:endParaRPr lang="en-GB" dirty="0"/>
          </a:p>
          <a:p>
            <a:r>
              <a:rPr lang="en-GB" dirty="0"/>
              <a:t>These categories are: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Each category refers to the keywords level of restriction in terms of naming identifiers, e.g. items, variables, labels, crates 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detail then: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	- cannot be used for naming identifiers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 	- at time of writing, these keywords are reserved for </a:t>
            </a:r>
            <a:r>
              <a:rPr lang="en-GB" i="1" dirty="0"/>
              <a:t>future</a:t>
            </a:r>
            <a:r>
              <a:rPr lang="en-GB" dirty="0"/>
              <a:t> use (to make existing code forward-compatible with new Rust language development)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	- only have special meaning in particular contexts, so may be usable as an identifier ("union" is the quoted example of this)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 it is possible to use </a:t>
            </a:r>
            <a:r>
              <a:rPr lang="en-GB" i="1" dirty="0"/>
              <a:t>raw</a:t>
            </a:r>
            <a:r>
              <a:rPr lang="en-GB" dirty="0"/>
              <a:t> identifiers.  A raw identifier allows you to use keywords as an identifier; simply prefix the keyword with "r#".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example…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/>
              <a:t>fn</a:t>
            </a:r>
            <a:r>
              <a:rPr lang="en-GB" b="1" dirty="0"/>
              <a:t> move()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won't </a:t>
            </a:r>
            <a:r>
              <a:rPr lang="en-GB" dirty="0"/>
              <a:t>compile.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However, this </a:t>
            </a:r>
            <a:r>
              <a:rPr lang="en-GB" i="1" dirty="0"/>
              <a:t>will</a:t>
            </a:r>
            <a:r>
              <a:rPr lang="en-GB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fn</a:t>
            </a:r>
            <a:r>
              <a:rPr lang="en-GB" dirty="0"/>
              <a:t> </a:t>
            </a:r>
            <a:r>
              <a:rPr lang="en-GB" b="1" dirty="0" err="1"/>
              <a:t>r#</a:t>
            </a:r>
            <a:r>
              <a:rPr lang="en-GB" dirty="0" err="1"/>
              <a:t>move</a:t>
            </a:r>
            <a:r>
              <a:rPr lang="en-GB" dirty="0"/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addition, the "r#" must also be used on the function call itself.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17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Once </a:t>
            </a:r>
            <a:r>
              <a:rPr lang="en-GB" dirty="0" err="1"/>
              <a:t>rustup</a:t>
            </a:r>
            <a:r>
              <a:rPr lang="en-GB" dirty="0"/>
              <a:t> has completed, you will have a functioning set of tools and resources to help you program in the Rust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29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322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/>
              <a:t>In a world where many software engineers are probably more familiar with "</a:t>
            </a:r>
            <a:r>
              <a:rPr lang="en-GB" b="0" dirty="0" err="1"/>
              <a:t>uglifiers</a:t>
            </a:r>
            <a:r>
              <a:rPr lang="en-GB" b="0" dirty="0"/>
              <a:t>" to obfuscate code, Rust's </a:t>
            </a:r>
            <a:r>
              <a:rPr lang="en-GB" b="0" dirty="0" err="1"/>
              <a:t>Rustfmt</a:t>
            </a:r>
            <a:r>
              <a:rPr lang="en-GB" b="0" dirty="0"/>
              <a:t> tool can be used to "beautify" Rust code.</a:t>
            </a:r>
          </a:p>
          <a:p>
            <a:endParaRPr lang="en-GB" dirty="0"/>
          </a:p>
          <a:p>
            <a:r>
              <a:rPr lang="en-GB" dirty="0"/>
              <a:t>Because Rust uses a combination of C-style braces and semi-colons, even poorly formatted code should compile successfully.  However, poorly presented code does not help readability and therefore shouldn't be encouraged.</a:t>
            </a:r>
          </a:p>
          <a:p>
            <a:endParaRPr lang="en-GB" dirty="0"/>
          </a:p>
          <a:p>
            <a:r>
              <a:rPr lang="en-GB" dirty="0"/>
              <a:t>Although it can be executed at command line via Cargo, Rust's </a:t>
            </a:r>
            <a:r>
              <a:rPr lang="en-GB" dirty="0" err="1"/>
              <a:t>Rustfmt</a:t>
            </a:r>
            <a:r>
              <a:rPr lang="en-GB" dirty="0"/>
              <a:t> tool can also be integrated with many popular text editors and IDEs.</a:t>
            </a: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https://github.com/rust-lang/rustfmt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85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LLVM (originally: 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Low Level Virtual Machine, but no longer representative as an acronym</a:t>
            </a:r>
            <a:r>
              <a:rPr lang="en-GB" dirty="0"/>
              <a:t>) IR stage is akin to a high-level assembly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616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Microsoft .</a:t>
            </a:r>
            <a:r>
              <a:rPr lang="en-GB" dirty="0" err="1"/>
              <a:t>pdb</a:t>
            </a:r>
            <a:r>
              <a:rPr lang="en-GB" dirty="0"/>
              <a:t> (Program Database) file contains debugging information produced by the majority of compilers that target the Microsoft Windows platform.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typically includes information such as: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symbols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data types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modules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Of course, not all compilations go smoothly – syntax errors are an inevitability in programming, as you know.</a:t>
            </a:r>
          </a:p>
          <a:p>
            <a:endParaRPr lang="en-US" dirty="0"/>
          </a:p>
          <a:p>
            <a:r>
              <a:rPr lang="en-US" dirty="0"/>
              <a:t>On the next slide we'll take a look at a simple error and its resolution.</a:t>
            </a:r>
          </a:p>
          <a:p>
            <a:endParaRPr lang="en-US" dirty="0"/>
          </a:p>
          <a:p>
            <a:r>
              <a:rPr lang="en-US" b="1" dirty="0"/>
              <a:t>Note.</a:t>
            </a:r>
          </a:p>
          <a:p>
            <a:endParaRPr lang="en-GB" dirty="0"/>
          </a:p>
          <a:p>
            <a:r>
              <a:rPr lang="en-GB" dirty="0"/>
              <a:t>It's fine to use the </a:t>
            </a:r>
            <a:r>
              <a:rPr lang="en-GB" b="1" dirty="0" err="1"/>
              <a:t>rustc</a:t>
            </a:r>
            <a:r>
              <a:rPr lang="en-GB" dirty="0"/>
              <a:t> compiler for simple programs, but as your application projects become more complex, it becomes time to move onto the </a:t>
            </a:r>
            <a:r>
              <a:rPr lang="en-GB" b="1" dirty="0"/>
              <a:t>Cargo tool</a:t>
            </a:r>
            <a:r>
              <a:rPr lang="en-GB" dirty="0"/>
              <a:t>.  We will examine this tool later in this chapter.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434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additional comment, "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For more information about this error, try `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rustc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--explain E0765`." encourages use to use the facility to further explain our coding problem and suggest a remedy.  The remedy will be a generic code modification that should help us correct our own syntax error through comparison.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Here's the extract from issuing that command: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C:\Users\QA\rust&gt;</a:t>
            </a:r>
            <a:r>
              <a:rPr lang="en-US" b="1" dirty="0"/>
              <a:t>rustc --explain E0765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double quote string (`"`) was not terminated.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Erroneous code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s = "; // error!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fix this error, add the missing double quote at the end of the string: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```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s = ""; // ok!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```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All of the errors generated by the rust compiler (</a:t>
            </a:r>
            <a:r>
              <a:rPr lang="en-GB" dirty="0" err="1"/>
              <a:t>rustc</a:t>
            </a:r>
            <a:r>
              <a:rPr lang="en-GB" dirty="0"/>
              <a:t>) have 4 digit "E" codes and can be explored through the online error index.</a:t>
            </a:r>
          </a:p>
          <a:p>
            <a:endParaRPr lang="en-GB" dirty="0"/>
          </a:p>
          <a:p>
            <a:r>
              <a:rPr lang="en-GB" dirty="0"/>
              <a:t>You can view this by visiting the following link:</a:t>
            </a:r>
          </a:p>
          <a:p>
            <a:r>
              <a:rPr lang="en-GB" dirty="0"/>
              <a:t>https://doc.rust-lang.org/error-index.html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Note</a:t>
            </a:r>
            <a:r>
              <a:rPr lang="en-GB" dirty="0"/>
              <a:t>.  Over time some of these errors have become </a:t>
            </a:r>
            <a:r>
              <a:rPr lang="en-GB" i="1" dirty="0"/>
              <a:t>deprecated</a:t>
            </a:r>
            <a:r>
              <a:rPr lang="en-GB" dirty="0"/>
              <a:t> – they are included on this limit for completeness.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113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 just </a:t>
            </a:r>
            <a:r>
              <a:rPr lang="en-GB" dirty="0" err="1"/>
              <a:t>rustc</a:t>
            </a:r>
            <a:r>
              <a:rPr lang="en-GB" dirty="0"/>
              <a:t> without any arguments!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286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6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t-lang/fmt-rfcs/blob/master/guide/guid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/>
          <a:lstStyle/>
          <a:p>
            <a:r>
              <a:rPr lang="en-GB" dirty="0"/>
              <a:t>C to Rust: Chapter 2</a:t>
            </a:r>
            <a:br>
              <a:rPr lang="en-GB" dirty="0"/>
            </a:br>
            <a:r>
              <a:rPr lang="en-GB" sz="4400" i="1" dirty="0"/>
              <a:t>Toolchain Overview and Getting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ZACOCTORUST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 to Rust Lab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Writing and compiling your first Rust program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9A5E6A-A645-4D19-9E66-36B314150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Cargo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50FC9-F4F8-4FA0-943E-A494243F5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2829" y="568570"/>
            <a:ext cx="7130071" cy="4160591"/>
          </a:xfrm>
        </p:spPr>
        <p:txBody>
          <a:bodyPr/>
          <a:lstStyle/>
          <a:p>
            <a:r>
              <a:rPr lang="en-GB" sz="1800" b="1" dirty="0"/>
              <a:t>Cargo</a:t>
            </a:r>
            <a:r>
              <a:rPr lang="en-GB" sz="1800" dirty="0"/>
              <a:t> is a multi-faceted tool used to manage complex Rust projects.</a:t>
            </a:r>
          </a:p>
          <a:p>
            <a:endParaRPr lang="en-GB" sz="1800" dirty="0"/>
          </a:p>
          <a:p>
            <a:r>
              <a:rPr lang="en-GB" sz="1800" dirty="0"/>
              <a:t>Cargo handles </a:t>
            </a:r>
            <a:r>
              <a:rPr lang="en-GB" sz="1800" b="1" dirty="0"/>
              <a:t>building of a project </a:t>
            </a:r>
            <a:r>
              <a:rPr lang="en-GB" sz="1800" dirty="0"/>
              <a:t>and also acts as a </a:t>
            </a:r>
            <a:r>
              <a:rPr lang="en-GB" sz="1800" b="1" dirty="0"/>
              <a:t>package manager</a:t>
            </a:r>
            <a:r>
              <a:rPr lang="en-GB" sz="1800" dirty="0"/>
              <a:t>.</a:t>
            </a:r>
          </a:p>
          <a:p>
            <a:endParaRPr lang="en-GB" sz="1800" b="1" dirty="0"/>
          </a:p>
          <a:p>
            <a:r>
              <a:rPr lang="en-GB" sz="1800" b="1" dirty="0"/>
              <a:t>It has 6 key roles: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dirty="0"/>
              <a:t>Compiles</a:t>
            </a:r>
            <a:r>
              <a:rPr lang="en-GB" sz="1800" dirty="0"/>
              <a:t> your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dirty="0"/>
              <a:t>Tests</a:t>
            </a:r>
            <a:r>
              <a:rPr lang="en-GB" sz="1800" dirty="0"/>
              <a:t> your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dirty="0"/>
              <a:t>Documents</a:t>
            </a:r>
            <a:r>
              <a:rPr lang="en-GB" sz="1800" dirty="0"/>
              <a:t> your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dirty="0"/>
              <a:t>Downloads</a:t>
            </a:r>
            <a:r>
              <a:rPr lang="en-GB" sz="1800" dirty="0"/>
              <a:t> Rust package's dependencies (crates)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b="1" dirty="0"/>
              <a:t>Creates</a:t>
            </a:r>
            <a:r>
              <a:rPr lang="en-GB" sz="1800" dirty="0"/>
              <a:t> distributable packages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dirty="0"/>
              <a:t>(</a:t>
            </a:r>
            <a:r>
              <a:rPr lang="en-GB" sz="1800" i="1" dirty="0"/>
              <a:t>optionally</a:t>
            </a:r>
            <a:r>
              <a:rPr lang="en-GB" sz="1800" dirty="0"/>
              <a:t>) </a:t>
            </a:r>
            <a:r>
              <a:rPr lang="en-GB" sz="1800" b="1" dirty="0"/>
              <a:t>uploads</a:t>
            </a:r>
            <a:r>
              <a:rPr lang="en-GB" sz="1800" dirty="0"/>
              <a:t> packages to crates.io </a:t>
            </a:r>
          </a:p>
          <a:p>
            <a:pPr marL="465750" lvl="1" indent="-285750"/>
            <a:r>
              <a:rPr lang="en-GB" sz="1600" dirty="0"/>
              <a:t>Rust's community package registry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pic>
        <p:nvPicPr>
          <p:cNvPr id="2050" name="Picture 2" descr="Introduction - The Cargo Book">
            <a:extLst>
              <a:ext uri="{FF2B5EF4-FFF2-40B4-BE49-F238E27FC236}">
                <a16:creationId xmlns:a16="http://schemas.microsoft.com/office/drawing/2014/main" id="{AE6CBDD8-0838-4CC7-B6FA-66EE05B06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2414587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1AE27-6900-44D2-811F-943498E1F570}"/>
              </a:ext>
            </a:extLst>
          </p:cNvPr>
          <p:cNvSpPr txBox="1"/>
          <p:nvPr/>
        </p:nvSpPr>
        <p:spPr>
          <a:xfrm>
            <a:off x="10149680" y="4548870"/>
            <a:ext cx="1446213" cy="646331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Rust Cargo logo</a:t>
            </a:r>
          </a:p>
        </p:txBody>
      </p:sp>
    </p:spTree>
    <p:extLst>
      <p:ext uri="{BB962C8B-B14F-4D97-AF65-F5344CB8AC3E}">
        <p14:creationId xmlns:p14="http://schemas.microsoft.com/office/powerpoint/2010/main" val="409598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9A5E6A-A645-4D19-9E66-36B314150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Rust – About Cargo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50FC9-F4F8-4FA0-943E-A494243F5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25696"/>
            <a:ext cx="7112978" cy="5818350"/>
          </a:xfrm>
        </p:spPr>
        <p:txBody>
          <a:bodyPr/>
          <a:lstStyle/>
          <a:p>
            <a:r>
              <a:rPr lang="en-GB" sz="1800" b="1" dirty="0"/>
              <a:t>Cargo</a:t>
            </a:r>
            <a:r>
              <a:rPr lang="en-GB" sz="1800" dirty="0"/>
              <a:t> is a multi-faceted tool used to manage complex Rust projects.</a:t>
            </a:r>
          </a:p>
          <a:p>
            <a:endParaRPr lang="en-GB" sz="1800" dirty="0"/>
          </a:p>
          <a:p>
            <a:r>
              <a:rPr lang="en-GB" sz="1800" dirty="0"/>
              <a:t>Cargo not only handles the </a:t>
            </a:r>
            <a:r>
              <a:rPr lang="en-GB" sz="1800" b="1" dirty="0"/>
              <a:t>building of a project but </a:t>
            </a:r>
            <a:r>
              <a:rPr lang="en-GB" sz="1800" dirty="0"/>
              <a:t>also acts as a </a:t>
            </a:r>
            <a:r>
              <a:rPr lang="en-GB" sz="1800" b="1" dirty="0"/>
              <a:t>package manager</a:t>
            </a:r>
            <a:r>
              <a:rPr lang="en-GB" sz="1800" dirty="0"/>
              <a:t>.</a:t>
            </a:r>
          </a:p>
          <a:p>
            <a:endParaRPr lang="en-GB" sz="1800" dirty="0"/>
          </a:p>
          <a:p>
            <a:r>
              <a:rPr lang="en-GB" sz="1800" dirty="0"/>
              <a:t>Let's start with the </a:t>
            </a:r>
            <a:r>
              <a:rPr lang="en-GB" sz="1800" b="1" dirty="0"/>
              <a:t>new</a:t>
            </a:r>
            <a:r>
              <a:rPr lang="en-GB" sz="1800" dirty="0"/>
              <a:t> keyword:</a:t>
            </a:r>
          </a:p>
          <a:p>
            <a:endParaRPr lang="en-GB" sz="1800" dirty="0"/>
          </a:p>
          <a:p>
            <a:r>
              <a:rPr lang="en-US" sz="20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cargo </a:t>
            </a:r>
            <a:r>
              <a:rPr lang="en-US" sz="2000" b="0" i="0" dirty="0">
                <a:solidFill>
                  <a:schemeClr val="tx2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</a:t>
            </a:r>
            <a:r>
              <a:rPr lang="en-US" sz="20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my</a:t>
            </a:r>
            <a:r>
              <a:rPr lang="en-US" sz="2000" b="0" i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_project</a:t>
            </a:r>
            <a:r>
              <a:rPr lang="en-US" sz="20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b="0" i="0" dirty="0">
                <a:solidFill>
                  <a:srgbClr val="FFC0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--bin</a:t>
            </a:r>
            <a:endParaRPr lang="en-GB" sz="1800" b="0" i="0" dirty="0">
              <a:solidFill>
                <a:srgbClr val="FFC00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800" dirty="0"/>
              <a:t>Creates a folder structure for a new </a:t>
            </a:r>
            <a:r>
              <a:rPr lang="en-GB" sz="1800" b="1" dirty="0"/>
              <a:t>executable</a:t>
            </a:r>
            <a:r>
              <a:rPr lang="en-GB" sz="1800" dirty="0"/>
              <a:t> Rust package</a:t>
            </a:r>
          </a:p>
          <a:p>
            <a:endParaRPr lang="en-GB" sz="1800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cargo </a:t>
            </a:r>
            <a:r>
              <a:rPr lang="en-US" sz="2000" dirty="0">
                <a:solidFill>
                  <a:schemeClr val="tx2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my_project</a:t>
            </a: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--</a:t>
            </a:r>
            <a:r>
              <a:rPr lang="en-GB" sz="2000" dirty="0">
                <a:solidFill>
                  <a:srgbClr val="FFC0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lib</a:t>
            </a:r>
          </a:p>
          <a:p>
            <a:r>
              <a:rPr lang="en-GB" sz="1800" dirty="0"/>
              <a:t>Creates a folder structure for a new Rust </a:t>
            </a:r>
            <a:r>
              <a:rPr lang="en-GB" sz="1800" b="1" dirty="0"/>
              <a:t>library</a:t>
            </a:r>
          </a:p>
          <a:p>
            <a:endParaRPr lang="en-GB" sz="1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GB" sz="1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GB" sz="1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GB" sz="1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GB" sz="18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80508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6F8E9F-2CF7-447B-F9D2-43B1FEE89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Rust Project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B7ECD-7530-8893-5461-740B0E31E5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7504" y="461710"/>
            <a:ext cx="6850062" cy="4094163"/>
          </a:xfrm>
        </p:spPr>
        <p:txBody>
          <a:bodyPr/>
          <a:lstStyle/>
          <a:p>
            <a:r>
              <a:rPr lang="en-US" sz="1800" b="0" i="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cargo new </a:t>
            </a:r>
            <a:r>
              <a:rPr lang="en-US" sz="1800" dirty="0" err="1">
                <a:solidFill>
                  <a:schemeClr val="accent5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my</a:t>
            </a:r>
            <a:r>
              <a:rPr lang="en-US" sz="1800" b="0" i="0" dirty="0" err="1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_project</a:t>
            </a:r>
            <a:r>
              <a:rPr lang="en-US" sz="1800" b="0" i="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–bin</a:t>
            </a:r>
          </a:p>
          <a:p>
            <a:endParaRPr lang="en-US" dirty="0">
              <a:solidFill>
                <a:srgbClr val="4D3F03"/>
              </a:solidFill>
              <a:highlight>
                <a:srgbClr val="000000"/>
              </a:highlight>
              <a:latin typeface="+mn-lt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Creates the following file structure:</a:t>
            </a:r>
          </a:p>
          <a:p>
            <a:endParaRPr lang="en-US" dirty="0">
              <a:solidFill>
                <a:srgbClr val="000000"/>
              </a:solidFill>
              <a:latin typeface="+mn-lt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US" dirty="0">
              <a:solidFill>
                <a:srgbClr val="000000"/>
              </a:solidFill>
              <a:latin typeface="+mn-lt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US" dirty="0">
              <a:solidFill>
                <a:srgbClr val="000000"/>
              </a:solidFill>
              <a:latin typeface="+mn-lt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US" dirty="0">
              <a:solidFill>
                <a:srgbClr val="000000"/>
              </a:solidFill>
              <a:latin typeface="+mn-lt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As you can see it has created: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A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TOML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configuration file for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+mn-lt"/>
              </a:rPr>
              <a:t>A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source file (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main.rs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) containing some boilerplate code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And it has automatically created a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new local git repository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by default.</a:t>
            </a:r>
            <a:endParaRPr lang="en-US" b="0" i="0" dirty="0">
              <a:solidFill>
                <a:srgbClr val="000000"/>
              </a:solidFill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301900"/>
                </a:solidFill>
                <a:effectLst/>
                <a:latin typeface="Source Code Pro" panose="020B0509030403020204" pitchFamily="49" charset="0"/>
              </a:rPr>
              <a:t>Append </a:t>
            </a:r>
            <a:r>
              <a:rPr lang="en-GB" sz="1600" b="1" i="0" dirty="0">
                <a:solidFill>
                  <a:srgbClr val="301900"/>
                </a:solidFill>
                <a:effectLst/>
                <a:latin typeface="Source Code Pro" panose="020B0509030403020204" pitchFamily="49" charset="0"/>
              </a:rPr>
              <a:t>--</a:t>
            </a:r>
            <a:r>
              <a:rPr lang="en-GB" sz="1600" b="1" i="0" dirty="0" err="1">
                <a:solidFill>
                  <a:srgbClr val="301900"/>
                </a:solidFill>
                <a:effectLst/>
                <a:latin typeface="Source Code Pro" panose="020B0509030403020204" pitchFamily="49" charset="0"/>
              </a:rPr>
              <a:t>vcs</a:t>
            </a:r>
            <a:r>
              <a:rPr lang="en-GB" sz="1600" b="1" i="0" dirty="0">
                <a:solidFill>
                  <a:srgbClr val="301900"/>
                </a:solidFill>
                <a:effectLst/>
                <a:latin typeface="Source Code Pro" panose="020B0509030403020204" pitchFamily="49" charset="0"/>
              </a:rPr>
              <a:t> none </a:t>
            </a:r>
            <a:r>
              <a:rPr lang="en-GB" sz="1600" i="0" dirty="0">
                <a:solidFill>
                  <a:srgbClr val="301900"/>
                </a:solidFill>
                <a:effectLst/>
                <a:latin typeface="Source Code Pro" panose="020B0509030403020204" pitchFamily="49" charset="0"/>
              </a:rPr>
              <a:t>to the command to suppress this</a:t>
            </a:r>
            <a:endParaRPr lang="en-GB" sz="1400" b="1" i="0" dirty="0">
              <a:solidFill>
                <a:srgbClr val="4D3F03"/>
              </a:solidFill>
              <a:effectLst/>
              <a:highlight>
                <a:srgbClr val="000000"/>
              </a:highlight>
              <a:latin typeface="Source Code Pro" panose="020B0509030403020204" pitchFamily="49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CC926-9528-E269-25D0-EAC7ABBD3C92}"/>
              </a:ext>
            </a:extLst>
          </p:cNvPr>
          <p:cNvSpPr txBox="1"/>
          <p:nvPr/>
        </p:nvSpPr>
        <p:spPr>
          <a:xfrm>
            <a:off x="4697504" y="1848820"/>
            <a:ext cx="6093822" cy="1754326"/>
          </a:xfrm>
          <a:prstGeom prst="rect">
            <a:avLst/>
          </a:prstGeom>
          <a:solidFill>
            <a:srgbClr val="000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C:\USERS\QA\RUST\MY_PROJECT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│   .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</a:rPr>
              <a:t>gitignore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│   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</a:rPr>
              <a:t>Cargo.toml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│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└───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</a:rPr>
              <a:t>src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    main.rs</a:t>
            </a:r>
          </a:p>
        </p:txBody>
      </p:sp>
      <p:pic>
        <p:nvPicPr>
          <p:cNvPr id="6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85FFFF3E-0990-3843-1410-CC893B992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370" y="1848820"/>
            <a:ext cx="4318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676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34A8BB-2154-2D50-D1B3-D9C5E37209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 err="1"/>
              <a:t>Cargo.toml</a:t>
            </a:r>
            <a:r>
              <a:rPr lang="en-GB" sz="4400" cap="none" dirty="0"/>
              <a:t> 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D1D1D-68FE-D218-895A-CFF11EF755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9646" y="2067841"/>
            <a:ext cx="5386118" cy="3714852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</a:rPr>
              <a:t>[package]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name = "static1"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version = "0.1.0"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authors = ["Mark Fishpool &lt;mark.fishpool1@qa.com"]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edition = "2018"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</a:rPr>
              <a:t>[dependencies]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rand = "0.4.6"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nsolas" panose="020B0609020204030204" pitchFamily="49" charset="0"/>
              </a:rPr>
              <a:t>[[bin]]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name = "static1"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path = "main.rs"</a:t>
            </a:r>
            <a:endParaRPr lang="en-GB" sz="14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F70E2-8761-B674-FC77-2F43FE2D53D6}"/>
              </a:ext>
            </a:extLst>
          </p:cNvPr>
          <p:cNvSpPr txBox="1"/>
          <p:nvPr/>
        </p:nvSpPr>
        <p:spPr>
          <a:xfrm>
            <a:off x="10814438" y="1863835"/>
            <a:ext cx="783772" cy="75764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GB" sz="4400" b="1" dirty="0">
                <a:solidFill>
                  <a:srgbClr val="4D3F03"/>
                </a:solidFill>
              </a:rPr>
              <a:t>[</a:t>
            </a:r>
            <a:r>
              <a:rPr lang="en-GB" sz="4400" dirty="0"/>
              <a:t>T</a:t>
            </a:r>
            <a:r>
              <a:rPr lang="en-GB" sz="4400" b="1" dirty="0">
                <a:solidFill>
                  <a:srgbClr val="4D3F03"/>
                </a:solidFill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9941D-2D1E-FA75-4608-2A593BBAD17C}"/>
              </a:ext>
            </a:extLst>
          </p:cNvPr>
          <p:cNvSpPr txBox="1"/>
          <p:nvPr/>
        </p:nvSpPr>
        <p:spPr>
          <a:xfrm>
            <a:off x="4929622" y="401823"/>
            <a:ext cx="66685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</a:rPr>
              <a:t>TOML (Tom's Obvious Minimal Language) is a structured text format </a:t>
            </a:r>
            <a:r>
              <a:rPr lang="en-US" sz="1600" b="1" dirty="0">
                <a:solidFill>
                  <a:srgbClr val="000000"/>
                </a:solidFill>
              </a:rPr>
              <a:t>similar to that used by older .</a:t>
            </a:r>
            <a:r>
              <a:rPr lang="en-US" sz="1600" b="1" dirty="0" err="1">
                <a:solidFill>
                  <a:srgbClr val="000000"/>
                </a:solidFill>
              </a:rPr>
              <a:t>ini</a:t>
            </a:r>
            <a:r>
              <a:rPr lang="en-US" sz="1600" b="1" dirty="0">
                <a:solidFill>
                  <a:srgbClr val="000000"/>
                </a:solidFill>
              </a:rPr>
              <a:t> files.</a:t>
            </a:r>
          </a:p>
          <a:p>
            <a:endParaRPr lang="en-US" sz="16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Eas</a:t>
            </a:r>
            <a:r>
              <a:rPr lang="en-US" sz="1600" dirty="0">
                <a:solidFill>
                  <a:srgbClr val="000000"/>
                </a:solidFill>
              </a:rPr>
              <a:t>y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Can easily convert to hash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Used to store Cargo configuration for a Rust Project, e.g.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3A035-8CCE-9589-82A4-6340646602A1}"/>
              </a:ext>
            </a:extLst>
          </p:cNvPr>
          <p:cNvSpPr txBox="1"/>
          <p:nvPr/>
        </p:nvSpPr>
        <p:spPr>
          <a:xfrm>
            <a:off x="4929622" y="5892879"/>
            <a:ext cx="66685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Cargo.toml</a:t>
            </a:r>
            <a:r>
              <a:rPr lang="en-US" sz="1600" dirty="0">
                <a:solidFill>
                  <a:srgbClr val="000000"/>
                </a:solidFill>
              </a:rPr>
              <a:t> is a manifest file, written by the programmer, which specifies different metadata about a package.</a:t>
            </a:r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6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D69E2C-7028-192A-0136-DDC146E428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Cargo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C64AF-FCDB-F060-AA6E-CDC5C1F1BB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9125" y="513961"/>
            <a:ext cx="7072131" cy="4094163"/>
          </a:xfrm>
        </p:spPr>
        <p:txBody>
          <a:bodyPr/>
          <a:lstStyle/>
          <a:p>
            <a:r>
              <a:rPr lang="en-GB" b="1" dirty="0"/>
              <a:t>Cargo check is a temporary step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will check the package and its dependencies for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will not proceed to produce compiled code</a:t>
            </a:r>
          </a:p>
          <a:p>
            <a:endParaRPr lang="en-GB" dirty="0"/>
          </a:p>
          <a:p>
            <a:r>
              <a:rPr lang="en-GB" b="1" dirty="0"/>
              <a:t>So, it's faster than performing a "true" build, e.g.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And with verbosity raised: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C:\Users\QA\rust\static1&gt;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16E80-20C4-3EEE-DE10-E412C8B418D0}"/>
              </a:ext>
            </a:extLst>
          </p:cNvPr>
          <p:cNvSpPr txBox="1"/>
          <p:nvPr/>
        </p:nvSpPr>
        <p:spPr>
          <a:xfrm>
            <a:off x="4619125" y="2561042"/>
            <a:ext cx="6497366" cy="73866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C:\Users\QA\rust\static1&gt;</a:t>
            </a:r>
            <a:r>
              <a:rPr lang="en-GB" sz="1400" dirty="0">
                <a:solidFill>
                  <a:schemeClr val="accent5"/>
                </a:solidFill>
                <a:latin typeface="Consolas" panose="020B0609020204030204" pitchFamily="49" charset="0"/>
              </a:rPr>
              <a:t>cargo check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Checking static1 v0.1.0 (C:\Users\QA\rust\static1)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Finished dev [unoptimized +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debuginfo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] target(s) in 1.51s</a:t>
            </a:r>
          </a:p>
        </p:txBody>
      </p:sp>
      <p:pic>
        <p:nvPicPr>
          <p:cNvPr id="6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96C4CCEE-31B3-F2C4-356C-A56ACEE61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456" y="2569994"/>
            <a:ext cx="431800" cy="36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E6046C-D24E-B72A-EF7C-C78E132EA410}"/>
              </a:ext>
            </a:extLst>
          </p:cNvPr>
          <p:cNvSpPr txBox="1"/>
          <p:nvPr/>
        </p:nvSpPr>
        <p:spPr>
          <a:xfrm>
            <a:off x="4619125" y="4282172"/>
            <a:ext cx="6497366" cy="116955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C:\Users\QA\rust\static1&gt; </a:t>
            </a:r>
            <a:r>
              <a:rPr lang="en-GB" sz="1400" dirty="0">
                <a:solidFill>
                  <a:schemeClr val="accent5"/>
                </a:solidFill>
                <a:latin typeface="Consolas" panose="020B0609020204030204" pitchFamily="49" charset="0"/>
              </a:rPr>
              <a:t>cargo check</a:t>
            </a:r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</a:rPr>
              <a:t> -v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Fresh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winapi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v0.3.9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Fresh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rand v0.4.6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Fresh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static1 v0.1.0 (C:\Users\QA\rust\static1)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Finished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dev [unoptimized +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debuginfo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] target(s) in 0.08s</a:t>
            </a:r>
          </a:p>
        </p:txBody>
      </p:sp>
      <p:pic>
        <p:nvPicPr>
          <p:cNvPr id="9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85AEF077-26D7-948D-54C4-0AFE1A16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456" y="4247744"/>
            <a:ext cx="431800" cy="36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9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8BBF90-411B-4F1D-AA58-52592F1116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Cargo Build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2BD8B-0C22-48A4-8A13-3332A513A7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3450" y="442913"/>
            <a:ext cx="6929438" cy="6000749"/>
          </a:xfrm>
        </p:spPr>
        <p:txBody>
          <a:bodyPr/>
          <a:lstStyle/>
          <a:p>
            <a:r>
              <a:rPr lang="en-GB" b="1" dirty="0"/>
              <a:t>Cargo build is used to compile the project and its dependencies.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As noted this process is incrementally quicker if a previous "check" has been run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It will create an executable file in the target/debug part of the project directory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by chaining the </a:t>
            </a:r>
            <a:r>
              <a:rPr lang="en-GB" b="1" dirty="0" err="1"/>
              <a:t>rustc</a:t>
            </a:r>
            <a:r>
              <a:rPr lang="en-GB" dirty="0"/>
              <a:t> compiler with </a:t>
            </a:r>
            <a:r>
              <a:rPr lang="en-GB" b="1" dirty="0"/>
              <a:t>default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these options can be overridden 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In addition, another file will be created:  </a:t>
            </a:r>
            <a:r>
              <a:rPr lang="en-GB" b="1" dirty="0" err="1"/>
              <a:t>Cargo.Lock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ACA59-1BA3-704E-B151-AF6C432DBA45}"/>
              </a:ext>
            </a:extLst>
          </p:cNvPr>
          <p:cNvSpPr txBox="1"/>
          <p:nvPr/>
        </p:nvSpPr>
        <p:spPr>
          <a:xfrm>
            <a:off x="4743450" y="1070542"/>
            <a:ext cx="6386104" cy="73866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C:\Users\QA\rust\static1&gt;</a:t>
            </a:r>
            <a:r>
              <a:rPr lang="en-GB" sz="1400" dirty="0">
                <a:solidFill>
                  <a:schemeClr val="accent5"/>
                </a:solidFill>
                <a:latin typeface="Consolas" panose="020B0609020204030204" pitchFamily="49" charset="0"/>
              </a:rPr>
              <a:t>cargo build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Compiling static1 v0.1.0 (C:\Users\QA\rust\static1)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Finished dev [unoptimized +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debuginfo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] target(s) in 1.91s</a:t>
            </a:r>
          </a:p>
        </p:txBody>
      </p:sp>
      <p:pic>
        <p:nvPicPr>
          <p:cNvPr id="6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EBFF99EE-57C4-ABF8-806B-1A2D46EA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5416" y="1070542"/>
            <a:ext cx="431800" cy="36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985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77E82B-EB78-9682-0281-2323B8A3B0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Cargo Build: artefacts created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83136-41E3-5CAF-88D2-9408AE6DAB97}"/>
              </a:ext>
            </a:extLst>
          </p:cNvPr>
          <p:cNvSpPr txBox="1"/>
          <p:nvPr/>
        </p:nvSpPr>
        <p:spPr>
          <a:xfrm>
            <a:off x="4836523" y="457398"/>
            <a:ext cx="6093822" cy="535531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C:\Users\Mark\rust\static1&gt;</a:t>
            </a:r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</a:rPr>
              <a:t>tree /f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Folder PATH listing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Volume serial number is 000000F4 8CD9:8DB6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C:.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│  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Cargo.lock</a:t>
            </a:r>
            <a:endParaRPr lang="en-GB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│   </a:t>
            </a:r>
            <a:r>
              <a:rPr lang="en-GB" dirty="0" err="1">
                <a:solidFill>
                  <a:srgbClr val="92D050"/>
                </a:solidFill>
                <a:latin typeface="Consolas" panose="020B0609020204030204" pitchFamily="49" charset="0"/>
              </a:rPr>
              <a:t>Cargo.toml</a:t>
            </a:r>
            <a:endParaRPr lang="en-GB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└───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</a:rPr>
              <a:t>src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│       </a:t>
            </a:r>
            <a:r>
              <a:rPr lang="en-GB" dirty="0">
                <a:solidFill>
                  <a:srgbClr val="92D050"/>
                </a:solidFill>
                <a:latin typeface="Consolas" panose="020B0609020204030204" pitchFamily="49" charset="0"/>
              </a:rPr>
              <a:t>main.rs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│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└───target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    │   .</a:t>
            </a:r>
            <a:r>
              <a:rPr lang="en-GB" dirty="0" err="1">
                <a:solidFill>
                  <a:schemeClr val="bg1"/>
                </a:solidFill>
                <a:latin typeface="Consolas" panose="020B0609020204030204" pitchFamily="49" charset="0"/>
              </a:rPr>
              <a:t>rustc_info.json</a:t>
            </a:r>
            <a:endParaRPr lang="en-GB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    │   CACHEDIR.TAG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    │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    └───debug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        │   .cargo-lock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        │   static1.d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        │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static1.exe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        │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static1.pdb</a:t>
            </a:r>
          </a:p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        │</a:t>
            </a:r>
          </a:p>
        </p:txBody>
      </p:sp>
      <p:pic>
        <p:nvPicPr>
          <p:cNvPr id="6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65D6B677-8746-0B5A-5289-9790D02A3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516" y="457398"/>
            <a:ext cx="431800" cy="36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1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40EC31-5C57-B064-8C12-E2EB250B57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Cargo Run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D15CD-640C-863B-B537-40BD0BAB42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1377" y="409458"/>
            <a:ext cx="6863125" cy="4094163"/>
          </a:xfrm>
        </p:spPr>
        <p:txBody>
          <a:bodyPr/>
          <a:lstStyle/>
          <a:p>
            <a:r>
              <a:rPr lang="en-GB" b="1" dirty="0"/>
              <a:t>You can run the resulting executable (assuming successful compilation) by either: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Directly </a:t>
            </a:r>
            <a:r>
              <a:rPr lang="en-GB" b="1" dirty="0"/>
              <a:t>running the executable file </a:t>
            </a:r>
            <a:r>
              <a:rPr lang="en-GB" dirty="0"/>
              <a:t>in the </a:t>
            </a:r>
            <a:r>
              <a:rPr lang="en-GB" b="1" dirty="0"/>
              <a:t>debug</a:t>
            </a:r>
            <a:r>
              <a:rPr lang="en-GB" dirty="0"/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</a:t>
            </a:r>
            <a:r>
              <a:rPr lang="en-GB" b="1" dirty="0"/>
              <a:t>Cargo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If the source code and compiled version's were out-of-step Cargo run will force an automatic re-compilation before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25AD1-0B95-A2C2-73DA-07AF293D50EB}"/>
              </a:ext>
            </a:extLst>
          </p:cNvPr>
          <p:cNvSpPr txBox="1"/>
          <p:nvPr/>
        </p:nvSpPr>
        <p:spPr>
          <a:xfrm>
            <a:off x="4671377" y="1744287"/>
            <a:ext cx="6993754" cy="329320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C:\Users\QA\rust\static1&gt;</a:t>
            </a:r>
            <a:r>
              <a:rPr lang="en-GB" sz="1600" dirty="0">
                <a:solidFill>
                  <a:schemeClr val="accent5"/>
                </a:solidFill>
                <a:latin typeface="Consolas" panose="020B0609020204030204" pitchFamily="49" charset="0"/>
              </a:rPr>
              <a:t>cargo run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Finished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dev [unoptimized +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debuginfo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] target(s) in 0.08s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Running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`target\debug\static1.exe`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PORT is 28892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PORT is 17741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PORT is 6813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PORT is 33369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PORT is 35759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PORT is 20160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PORT is 23366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PORT is 62186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PORT is 10756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Finished!</a:t>
            </a:r>
          </a:p>
        </p:txBody>
      </p:sp>
      <p:pic>
        <p:nvPicPr>
          <p:cNvPr id="6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5B561108-F1DA-71BC-C79D-E930FF2FA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331" y="5160027"/>
            <a:ext cx="431800" cy="36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45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000BDD-2056-A2B4-A60A-8EE08D57D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Cargo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F5D59-E179-B87D-F0B0-A8F4D972E7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6692" y="435584"/>
            <a:ext cx="6902314" cy="4094163"/>
          </a:xfrm>
        </p:spPr>
        <p:txBody>
          <a:bodyPr/>
          <a:lstStyle/>
          <a:p>
            <a:r>
              <a:rPr lang="en-GB" b="1" dirty="0"/>
              <a:t>Cargo Test can perform three different types of test: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Unit test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Integration test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Documentation test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Cargo will look for tests in two different locations: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Source files for Unit &amp; Documentation tests</a:t>
            </a:r>
          </a:p>
          <a:p>
            <a:pPr marL="342900" indent="-342900">
              <a:buAutoNum type="arabicPeriod"/>
            </a:pPr>
            <a:r>
              <a:rPr lang="en-GB" dirty="0"/>
              <a:t>/test directory for Integration tests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b="1" dirty="0"/>
              <a:t>For now, let's just focus on Unit tests.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41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cap="none" dirty="0"/>
              <a:t>Toolchain Overview and Getting Started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796414"/>
            <a:ext cx="2901950" cy="4647734"/>
          </a:xfrm>
        </p:spPr>
        <p:txBody>
          <a:bodyPr/>
          <a:lstStyle/>
          <a:p>
            <a:r>
              <a:rPr lang="en-US" dirty="0"/>
              <a:t>Learning Journey:</a:t>
            </a:r>
          </a:p>
          <a:p>
            <a:pPr lvl="1"/>
            <a:r>
              <a:rPr lang="en-GB" sz="1100" dirty="0"/>
              <a:t>Key tools and resources</a:t>
            </a:r>
          </a:p>
          <a:p>
            <a:pPr lvl="1"/>
            <a:r>
              <a:rPr lang="en-GB" sz="1100" dirty="0"/>
              <a:t>Rust source code</a:t>
            </a:r>
          </a:p>
          <a:p>
            <a:pPr lvl="1"/>
            <a:r>
              <a:rPr lang="en-GB" sz="1100" dirty="0"/>
              <a:t>Rust source code (</a:t>
            </a:r>
            <a:r>
              <a:rPr lang="en-GB" sz="1100" dirty="0" err="1"/>
              <a:t>rustfmt</a:t>
            </a:r>
            <a:r>
              <a:rPr lang="en-GB" sz="1100" dirty="0"/>
              <a:t>)</a:t>
            </a:r>
          </a:p>
          <a:p>
            <a:pPr lvl="1"/>
            <a:r>
              <a:rPr lang="en-GB" sz="1100" dirty="0"/>
              <a:t>Rust compilation process</a:t>
            </a:r>
          </a:p>
          <a:p>
            <a:pPr lvl="1"/>
            <a:r>
              <a:rPr lang="en-GB" sz="1100" dirty="0"/>
              <a:t>Rust compiler notes</a:t>
            </a:r>
          </a:p>
          <a:p>
            <a:pPr marL="0" lvl="1" indent="0">
              <a:buNone/>
            </a:pPr>
            <a:endParaRPr lang="en-GB" sz="1600" dirty="0"/>
          </a:p>
          <a:p>
            <a:pPr marL="0" lvl="1" indent="0">
              <a:buNone/>
            </a:pPr>
            <a:r>
              <a:rPr lang="en-GB" sz="1600" dirty="0"/>
              <a:t>Rust Lab #1</a:t>
            </a:r>
          </a:p>
          <a:p>
            <a:pPr marL="0" lvl="1" indent="0">
              <a:buNone/>
            </a:pPr>
            <a:endParaRPr lang="en-GB" sz="1600" dirty="0"/>
          </a:p>
          <a:p>
            <a:pPr lvl="1"/>
            <a:r>
              <a:rPr lang="en-GB" sz="1100" dirty="0"/>
              <a:t>Cargo tool </a:t>
            </a:r>
          </a:p>
          <a:p>
            <a:pPr lvl="1"/>
            <a:r>
              <a:rPr lang="en-GB" sz="1100" dirty="0"/>
              <a:t>About Cargo</a:t>
            </a:r>
          </a:p>
          <a:p>
            <a:pPr lvl="1"/>
            <a:r>
              <a:rPr lang="en-GB" sz="1100" dirty="0"/>
              <a:t>Rust project structure</a:t>
            </a:r>
          </a:p>
          <a:p>
            <a:pPr lvl="1"/>
            <a:r>
              <a:rPr lang="en-GB" sz="1100" dirty="0"/>
              <a:t>Cargo </a:t>
            </a:r>
            <a:r>
              <a:rPr lang="en-GB" sz="1100" dirty="0" err="1"/>
              <a:t>Toml</a:t>
            </a:r>
            <a:r>
              <a:rPr lang="en-GB" sz="1100" dirty="0"/>
              <a:t> configuration</a:t>
            </a:r>
          </a:p>
          <a:p>
            <a:pPr lvl="1"/>
            <a:r>
              <a:rPr lang="en-GB" sz="1100" dirty="0"/>
              <a:t>Cargo Check, Build, Run</a:t>
            </a:r>
          </a:p>
          <a:p>
            <a:pPr lvl="1"/>
            <a:r>
              <a:rPr lang="en-GB" sz="1100" dirty="0"/>
              <a:t>Cargo Test</a:t>
            </a:r>
          </a:p>
          <a:p>
            <a:pPr marL="0" lvl="1" indent="0">
              <a:buNone/>
            </a:pPr>
            <a:endParaRPr lang="en-GB" sz="1600" dirty="0"/>
          </a:p>
          <a:p>
            <a:pPr marL="0" lvl="1" indent="0">
              <a:buNone/>
            </a:pPr>
            <a:r>
              <a:rPr lang="en-GB" sz="1600" dirty="0"/>
              <a:t>Rust Lab #2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Summary</a:t>
            </a:r>
            <a:endParaRPr lang="en-GB" sz="11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/>
            <a:r>
              <a:rPr lang="en-GB" sz="1100" dirty="0"/>
              <a:t>Rust keywords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796414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Describe Rust compilation process</a:t>
            </a:r>
          </a:p>
          <a:p>
            <a:pPr lvl="1"/>
            <a:r>
              <a:rPr lang="en-US" sz="1100" dirty="0"/>
              <a:t>Describe Cargo tool features</a:t>
            </a:r>
          </a:p>
          <a:p>
            <a:pPr lvl="1"/>
            <a:r>
              <a:rPr lang="en-US" sz="1100" dirty="0"/>
              <a:t>Build, Run and Test a sample Rust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000BDD-2056-A2B4-A60A-8EE08D57D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Cargo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F5D59-E179-B87D-F0B0-A8F4D972E7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6692" y="435584"/>
            <a:ext cx="6902314" cy="4094163"/>
          </a:xfrm>
        </p:spPr>
        <p:txBody>
          <a:bodyPr/>
          <a:lstStyle/>
          <a:p>
            <a:r>
              <a:rPr lang="en-GB" b="1" dirty="0"/>
              <a:t>Let's create a relatively simple function and an associated pair of tests (main.rs)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And then run the test: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59531-841A-5CB3-DDC4-65FEB306E26E}"/>
              </a:ext>
            </a:extLst>
          </p:cNvPr>
          <p:cNvSpPr txBox="1"/>
          <p:nvPr/>
        </p:nvSpPr>
        <p:spPr>
          <a:xfrm>
            <a:off x="4736692" y="1070932"/>
            <a:ext cx="6275297" cy="398439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pub</a:t>
            </a:r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7F"/>
                </a:solidFill>
                <a:latin typeface="Consolas" panose="020B0609020204030204" pitchFamily="49" charset="0"/>
              </a:rPr>
              <a:t>fn</a:t>
            </a:r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cube_it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i32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i32</a:t>
            </a:r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2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pow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007F7F"/>
                </a:solidFill>
                <a:latin typeface="Consolas" panose="020B0609020204030204" pitchFamily="49" charset="0"/>
              </a:rPr>
              <a:t>3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#[</a:t>
            </a:r>
            <a:r>
              <a:rPr lang="en-GB" sz="1200" b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cfg</a:t>
            </a:r>
            <a:r>
              <a:rPr lang="en-GB" sz="12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test</a:t>
            </a:r>
            <a:r>
              <a:rPr lang="en-GB" sz="12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  <a:endParaRPr lang="en-GB" sz="1200" b="0" dirty="0">
              <a:solidFill>
                <a:srgbClr val="80808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00007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mod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tests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dirty="0">
                <a:solidFill>
                  <a:srgbClr val="007F00"/>
                </a:solidFill>
                <a:latin typeface="Consolas" panose="020B0609020204030204" pitchFamily="49" charset="0"/>
              </a:rPr>
              <a:t>// importing names from outer (for mod tests) scope.</a:t>
            </a:r>
            <a:endParaRPr lang="en-US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use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super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::*;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#[</a:t>
            </a:r>
            <a:r>
              <a:rPr lang="en-GB" sz="1200" b="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test</a:t>
            </a:r>
            <a:r>
              <a:rPr lang="en-GB" sz="1200" b="1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]</a:t>
            </a:r>
            <a:endParaRPr lang="en-GB" sz="1200" b="0" dirty="0">
              <a:solidFill>
                <a:srgbClr val="80808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 err="1">
                <a:solidFill>
                  <a:srgbClr val="00007F"/>
                </a:solidFill>
                <a:latin typeface="Consolas" panose="020B0609020204030204" pitchFamily="49" charset="0"/>
              </a:rPr>
              <a:t>fn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test_result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b="0" dirty="0" err="1">
                <a:solidFill>
                  <a:srgbClr val="7F7F00"/>
                </a:solidFill>
                <a:latin typeface="Consolas" panose="020B0609020204030204" pitchFamily="49" charset="0"/>
              </a:rPr>
              <a:t>assert_eq</a:t>
            </a:r>
            <a:r>
              <a:rPr lang="en-US" sz="1200" b="0" dirty="0">
                <a:solidFill>
                  <a:srgbClr val="7F7F00"/>
                </a:solidFill>
                <a:latin typeface="Consolas" panose="020B0609020204030204" pitchFamily="49" charset="0"/>
              </a:rPr>
              <a:t>!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cube_it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7F7F"/>
                </a:solidFill>
                <a:latin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7F7F"/>
                </a:solidFill>
                <a:latin typeface="Consolas" panose="020B0609020204030204" pitchFamily="49" charset="0"/>
              </a:rPr>
              <a:t>8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#[</a:t>
            </a:r>
            <a:r>
              <a:rPr lang="en-GB" sz="1200" b="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test</a:t>
            </a:r>
            <a:r>
              <a:rPr lang="en-GB" sz="1200" b="1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]</a:t>
            </a:r>
            <a:endParaRPr lang="en-GB" sz="1200" b="0" dirty="0">
              <a:solidFill>
                <a:srgbClr val="808080"/>
              </a:solidFill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 err="1">
                <a:solidFill>
                  <a:srgbClr val="00007F"/>
                </a:solidFill>
                <a:latin typeface="Consolas" panose="020B0609020204030204" pitchFamily="49" charset="0"/>
              </a:rPr>
              <a:t>fn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bad_result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b="0" dirty="0">
                <a:solidFill>
                  <a:srgbClr val="007F00"/>
                </a:solidFill>
                <a:latin typeface="Consolas" panose="020B0609020204030204" pitchFamily="49" charset="0"/>
              </a:rPr>
              <a:t>// This assertion would deliberately fail ;)</a:t>
            </a:r>
            <a:endParaRPr lang="en-US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b="0" dirty="0" err="1">
                <a:solidFill>
                  <a:srgbClr val="7F7F00"/>
                </a:solidFill>
                <a:latin typeface="Consolas" panose="020B0609020204030204" pitchFamily="49" charset="0"/>
              </a:rPr>
              <a:t>assert_eq</a:t>
            </a:r>
            <a:r>
              <a:rPr lang="en-US" sz="1200" b="0" dirty="0">
                <a:solidFill>
                  <a:srgbClr val="7F7F00"/>
                </a:solidFill>
                <a:latin typeface="Consolas" panose="020B0609020204030204" pitchFamily="49" charset="0"/>
              </a:rPr>
              <a:t>!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cube_it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7F7F"/>
                </a:solidFill>
                <a:latin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US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7F7F"/>
                </a:solidFill>
                <a:latin typeface="Consolas" panose="020B0609020204030204" pitchFamily="49" charset="0"/>
              </a:rPr>
              <a:t>7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dirty="0">
              <a:latin typeface="Consolas" panose="020B0609020204030204" pitchFamily="49" charset="0"/>
            </a:endParaRPr>
          </a:p>
        </p:txBody>
      </p:sp>
      <p:pic>
        <p:nvPicPr>
          <p:cNvPr id="7" name="Picture 2" descr="Rust Programming language Logo Machine learning Haskell, crab, animals ...">
            <a:extLst>
              <a:ext uri="{FF2B5EF4-FFF2-40B4-BE49-F238E27FC236}">
                <a16:creationId xmlns:a16="http://schemas.microsoft.com/office/drawing/2014/main" id="{8237296C-7155-9F89-9A73-1297CA6A2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539" y="1070932"/>
            <a:ext cx="516336" cy="38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1BF83-1B92-A784-3F12-2E073C85FD15}"/>
              </a:ext>
            </a:extLst>
          </p:cNvPr>
          <p:cNvSpPr txBox="1"/>
          <p:nvPr/>
        </p:nvSpPr>
        <p:spPr>
          <a:xfrm>
            <a:off x="4767647" y="5904978"/>
            <a:ext cx="6497366" cy="307777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C:\Users\QA\rust\static1&gt;</a:t>
            </a:r>
            <a:r>
              <a:rPr lang="en-GB" sz="1400" dirty="0">
                <a:solidFill>
                  <a:schemeClr val="accent5"/>
                </a:solidFill>
                <a:latin typeface="Consolas" panose="020B0609020204030204" pitchFamily="49" charset="0"/>
              </a:rPr>
              <a:t>cargo test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</a:p>
        </p:txBody>
      </p:sp>
      <p:pic>
        <p:nvPicPr>
          <p:cNvPr id="9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D96C2CEA-32CB-0956-10B8-87BE6355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978" y="5878677"/>
            <a:ext cx="431800" cy="36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8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000BDD-2056-A2B4-A60A-8EE08D57D0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Cargo Test: Unit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F5D59-E179-B87D-F0B0-A8F4D972E7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6692" y="435584"/>
            <a:ext cx="6902314" cy="4094163"/>
          </a:xfrm>
        </p:spPr>
        <p:txBody>
          <a:bodyPr/>
          <a:lstStyle/>
          <a:p>
            <a:r>
              <a:rPr lang="en-GB" b="1" dirty="0"/>
              <a:t>Here's the output from running the test…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And then run the test: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D96C2CEA-32CB-0956-10B8-87BE6355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978" y="824161"/>
            <a:ext cx="431800" cy="36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4DC748-6490-1F1D-4DDF-8C1F81B5D286}"/>
              </a:ext>
            </a:extLst>
          </p:cNvPr>
          <p:cNvSpPr txBox="1"/>
          <p:nvPr/>
        </p:nvSpPr>
        <p:spPr>
          <a:xfrm>
            <a:off x="4736692" y="824161"/>
            <a:ext cx="6549617" cy="569386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C:\Users\QA\rust\my_project2&gt;</a:t>
            </a:r>
            <a:r>
              <a:rPr lang="en-GB" sz="1400" dirty="0">
                <a:solidFill>
                  <a:schemeClr val="accent5"/>
                </a:solidFill>
                <a:latin typeface="Consolas" panose="020B0609020204030204" pitchFamily="49" charset="0"/>
              </a:rPr>
              <a:t>cargo test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lang="en-GB" sz="1400" dirty="0">
                <a:solidFill>
                  <a:srgbClr val="92D050"/>
                </a:solidFill>
                <a:latin typeface="Consolas" panose="020B0609020204030204" pitchFamily="49" charset="0"/>
              </a:rPr>
              <a:t>Compiling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my_project2 v0.1.0 (C:\Users\QA\rust\my_project2)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92D050"/>
                </a:solidFill>
                <a:latin typeface="Consolas" panose="020B0609020204030204" pitchFamily="49" charset="0"/>
              </a:rPr>
              <a:t>Finished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test [unoptimized +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debuginfo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] target(s) in 1.53s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n-GB" sz="1400" dirty="0">
                <a:solidFill>
                  <a:srgbClr val="92D050"/>
                </a:solidFill>
                <a:latin typeface="Consolas" panose="020B0609020204030204" pitchFamily="49" charset="0"/>
              </a:rPr>
              <a:t>Running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unittests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src\main.rs (target\debug\deps\my_project2-1018c9082557f1c1.exe)</a:t>
            </a:r>
          </a:p>
          <a:p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running 2 tests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test tests::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test_result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... </a:t>
            </a:r>
            <a:r>
              <a:rPr lang="en-GB" sz="1400" dirty="0">
                <a:solidFill>
                  <a:srgbClr val="92D050"/>
                </a:solidFill>
                <a:latin typeface="Consolas" panose="020B0609020204030204" pitchFamily="49" charset="0"/>
              </a:rPr>
              <a:t>ok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test tests::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bad_result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...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FAILED</a:t>
            </a:r>
          </a:p>
          <a:p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failures:</a:t>
            </a:r>
          </a:p>
          <a:p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---- tests::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bad_result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stdout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----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thread 'tests::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bad_result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' panicked at 'assertion failed: `(left == right)`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left: `8`,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right: `7`',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src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\main.rs:18:9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note: run with `RUST_BACKTRACE=1` environment variable to display a backtrace</a:t>
            </a:r>
          </a:p>
          <a:p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failures:</a:t>
            </a: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   tests::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bad_result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test result: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FAILED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. 1 passed; 1 failed; 0 ignored; 0 measured; 0 filtered out; finished in 0.01s</a:t>
            </a:r>
          </a:p>
          <a:p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error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: test failed, to rerun pass `--bin my_project2`</a:t>
            </a:r>
          </a:p>
        </p:txBody>
      </p:sp>
    </p:spTree>
    <p:extLst>
      <p:ext uri="{BB962C8B-B14F-4D97-AF65-F5344CB8AC3E}">
        <p14:creationId xmlns:p14="http://schemas.microsoft.com/office/powerpoint/2010/main" val="59684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 to Rust Lab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Rust's Cargo tool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2888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5879" y="2050869"/>
            <a:ext cx="5621337" cy="3800214"/>
          </a:xfrm>
        </p:spPr>
        <p:txBody>
          <a:bodyPr/>
          <a:lstStyle/>
          <a:p>
            <a:pPr marL="265113" indent="-265113">
              <a:spcAft>
                <a:spcPts val="600"/>
              </a:spcAft>
            </a:pPr>
            <a:r>
              <a:rPr lang="en-US" sz="2000" dirty="0"/>
              <a:t>The </a:t>
            </a:r>
            <a:r>
              <a:rPr lang="en-US" sz="2000" dirty="0" err="1"/>
              <a:t>rustup</a:t>
            </a:r>
            <a:r>
              <a:rPr lang="en-US" sz="2000" dirty="0"/>
              <a:t> process installs a working toolchain for building, running, testing, and documenting a Rust project</a:t>
            </a:r>
          </a:p>
          <a:p>
            <a:pPr marL="265113" indent="-265113">
              <a:spcAft>
                <a:spcPts val="600"/>
              </a:spcAft>
            </a:pPr>
            <a:r>
              <a:rPr lang="en-US" sz="2000" dirty="0"/>
              <a:t>For simple programs, use the </a:t>
            </a:r>
            <a:r>
              <a:rPr lang="en-US" sz="2000" dirty="0" err="1"/>
              <a:t>rustc</a:t>
            </a:r>
            <a:r>
              <a:rPr lang="en-US" sz="2000" dirty="0"/>
              <a:t> compiler</a:t>
            </a:r>
          </a:p>
          <a:p>
            <a:pPr marL="265113" indent="-265113">
              <a:spcAft>
                <a:spcPts val="600"/>
              </a:spcAft>
            </a:pPr>
            <a:r>
              <a:rPr lang="en-US" sz="2000" dirty="0"/>
              <a:t>For larger projects, use Cargo tool</a:t>
            </a:r>
          </a:p>
          <a:p>
            <a:pPr marL="265113" indent="-265113">
              <a:spcAft>
                <a:spcPts val="600"/>
              </a:spcAft>
            </a:pPr>
            <a:r>
              <a:rPr lang="en-US" sz="2000" dirty="0"/>
              <a:t>Cargo can create new project structures easily</a:t>
            </a:r>
          </a:p>
          <a:p>
            <a:pPr marL="265113" indent="-265113">
              <a:spcAft>
                <a:spcPts val="600"/>
              </a:spcAft>
            </a:pPr>
            <a:r>
              <a:rPr lang="en-US" sz="2000" dirty="0"/>
              <a:t>Cargo can also check, build, run and test your code.</a:t>
            </a:r>
          </a:p>
          <a:p>
            <a:pPr marL="265113" indent="-265113">
              <a:spcAft>
                <a:spcPts val="600"/>
              </a:spcAft>
            </a:pPr>
            <a:r>
              <a:rPr lang="en-US" sz="2000" dirty="0" err="1"/>
              <a:t>Rustfmt</a:t>
            </a:r>
            <a:r>
              <a:rPr lang="en-US" sz="2000" dirty="0"/>
              <a:t> tool is a simple beautifier</a:t>
            </a:r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B37C8D-06C7-4A68-81EC-70F07CA1189F}"/>
              </a:ext>
            </a:extLst>
          </p:cNvPr>
          <p:cNvGraphicFramePr>
            <a:graphicFrameLocks noGrp="1"/>
          </p:cNvGraphicFramePr>
          <p:nvPr/>
        </p:nvGraphicFramePr>
        <p:xfrm>
          <a:off x="4664349" y="5694006"/>
          <a:ext cx="6985705" cy="944880"/>
        </p:xfrm>
        <a:graphic>
          <a:graphicData uri="http://schemas.openxmlformats.org/drawingml/2006/table">
            <a:tbl>
              <a:tblPr/>
              <a:tblGrid>
                <a:gridCol w="1085152">
                  <a:extLst>
                    <a:ext uri="{9D8B030D-6E8A-4147-A177-3AD203B41FA5}">
                      <a16:colId xmlns:a16="http://schemas.microsoft.com/office/drawing/2014/main" val="2192744656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865089521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4094844649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827843363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679680566"/>
                    </a:ext>
                  </a:extLst>
                </a:gridCol>
                <a:gridCol w="1559945">
                  <a:extLst>
                    <a:ext uri="{9D8B030D-6E8A-4147-A177-3AD203B41FA5}">
                      <a16:colId xmlns:a16="http://schemas.microsoft.com/office/drawing/2014/main" val="3139356258"/>
                    </a:ext>
                  </a:extLst>
                </a:gridCol>
              </a:tblGrid>
              <a:tr h="496678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(Weak)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23008"/>
                  </a:ext>
                </a:extLst>
              </a:tr>
              <a:tr h="40571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union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818870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96E65-8991-4BBD-B637-D7424016E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Rust Keywords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E1D066-C865-4DEB-8A78-F1E82A1E8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74849"/>
              </p:ext>
            </p:extLst>
          </p:nvPr>
        </p:nvGraphicFramePr>
        <p:xfrm>
          <a:off x="4664350" y="162483"/>
          <a:ext cx="6985704" cy="3493770"/>
        </p:xfrm>
        <a:graphic>
          <a:graphicData uri="http://schemas.openxmlformats.org/drawingml/2006/table">
            <a:tbl>
              <a:tblPr/>
              <a:tblGrid>
                <a:gridCol w="1164284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/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(Strict)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async*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await*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crate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enum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fn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impl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16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match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83538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super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390037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trait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unsafe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use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where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35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F60098-ED3A-4837-A941-4A12BB5AB11E}"/>
              </a:ext>
            </a:extLst>
          </p:cNvPr>
          <p:cNvSpPr txBox="1"/>
          <p:nvPr/>
        </p:nvSpPr>
        <p:spPr>
          <a:xfrm>
            <a:off x="9093478" y="3336194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7878743-288E-498E-823A-E09989C2F2F2}"/>
              </a:ext>
            </a:extLst>
          </p:cNvPr>
          <p:cNvGraphicFramePr>
            <a:graphicFrameLocks noGrp="1"/>
          </p:cNvGraphicFramePr>
          <p:nvPr/>
        </p:nvGraphicFramePr>
        <p:xfrm>
          <a:off x="4664349" y="3809257"/>
          <a:ext cx="6948000" cy="1794510"/>
        </p:xfrm>
        <a:graphic>
          <a:graphicData uri="http://schemas.openxmlformats.org/drawingml/2006/table">
            <a:tbl>
              <a:tblPr/>
              <a:tblGrid>
                <a:gridCol w="1158000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326234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(Reserved)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abstract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become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box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macro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override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priv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try*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typeof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unsized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virtual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1715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yield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015306A-6AE3-4A1A-92AA-BA1DB4A8D7B3}"/>
              </a:ext>
            </a:extLst>
          </p:cNvPr>
          <p:cNvSpPr txBox="1"/>
          <p:nvPr/>
        </p:nvSpPr>
        <p:spPr>
          <a:xfrm>
            <a:off x="9093478" y="527086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E2782-AE1C-48C9-8B98-14FFAC60BDB0}"/>
              </a:ext>
            </a:extLst>
          </p:cNvPr>
          <p:cNvSpPr txBox="1"/>
          <p:nvPr/>
        </p:nvSpPr>
        <p:spPr>
          <a:xfrm>
            <a:off x="9093478" y="633733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2015 </a:t>
            </a:r>
            <a:r>
              <a:rPr lang="en-GB" sz="1400" dirty="0" err="1"/>
              <a:t>Lexer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6777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78F888-9D06-4D4A-A441-10E7270454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Rust – Key Tools and Resources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45EDEC-BB46-4116-8074-95C54FDDD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4794115"/>
              </p:ext>
            </p:extLst>
          </p:nvPr>
        </p:nvGraphicFramePr>
        <p:xfrm>
          <a:off x="4732337" y="1562629"/>
          <a:ext cx="6197601" cy="476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322760-29E3-4DDB-9595-EA91DC2D8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564173"/>
            <a:ext cx="6850062" cy="785812"/>
          </a:xfrm>
        </p:spPr>
        <p:txBody>
          <a:bodyPr/>
          <a:lstStyle/>
          <a:p>
            <a:pPr defTabSz="987425">
              <a:lnSpc>
                <a:spcPct val="110000"/>
              </a:lnSpc>
            </a:pPr>
            <a:r>
              <a:rPr lang="en-GB" sz="1800" b="1" dirty="0">
                <a:latin typeface="+mn-lt"/>
              </a:rPr>
              <a:t>Rust has a number of key tools and resources to assist the code development and deployment process:</a:t>
            </a: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b="1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b="1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b="1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b="1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b="1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b="1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b="1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b="1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0683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6F15D7-7089-4AE1-B7E1-2B5D2EAE1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Rust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2DA9F-1074-4921-9920-AE274F896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7099" y="535597"/>
            <a:ext cx="7070117" cy="4094163"/>
          </a:xfrm>
        </p:spPr>
        <p:txBody>
          <a:bodyPr/>
          <a:lstStyle/>
          <a:p>
            <a:r>
              <a:rPr lang="en-GB" sz="1800" b="1" dirty="0"/>
              <a:t>Rust source code can be prepared using any text editor, e.g.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Microsoft Notepad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Notepad++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Vim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Emacs</a:t>
            </a:r>
          </a:p>
          <a:p>
            <a:endParaRPr lang="en-GB" sz="1800" dirty="0"/>
          </a:p>
          <a:p>
            <a:r>
              <a:rPr lang="en-GB" sz="1800" b="1" dirty="0"/>
              <a:t>Rust source code uses a .</a:t>
            </a:r>
            <a:r>
              <a:rPr lang="en-GB" sz="1800" b="1" dirty="0" err="1"/>
              <a:t>rs</a:t>
            </a:r>
            <a:r>
              <a:rPr lang="en-GB" sz="1800" b="1" dirty="0"/>
              <a:t> extension</a:t>
            </a:r>
          </a:p>
          <a:p>
            <a:endParaRPr lang="en-GB" sz="1800" dirty="0"/>
          </a:p>
          <a:p>
            <a:r>
              <a:rPr lang="en-GB" sz="1800" b="1" dirty="0"/>
              <a:t>Rust integration is available for many editors/IDEs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Microsoft 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Sublime Text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Atom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Eclipse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IntelliJ Idea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760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27075-66E5-1F41-2B0B-B78EF152E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Rust Source: </a:t>
            </a:r>
            <a:r>
              <a:rPr lang="en-GB" sz="4000" cap="none" dirty="0" err="1"/>
              <a:t>rustfmt</a:t>
            </a:r>
            <a:endParaRPr lang="en-GB" sz="40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18366-B520-3AD2-BD00-9780234DA7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2799" y="194256"/>
            <a:ext cx="7163778" cy="2862322"/>
          </a:xfrm>
        </p:spPr>
        <p:txBody>
          <a:bodyPr/>
          <a:lstStyle/>
          <a:p>
            <a:r>
              <a:rPr lang="en-GB" b="1" dirty="0" err="1"/>
              <a:t>Rustfmt</a:t>
            </a:r>
            <a:r>
              <a:rPr lang="en-GB" b="1" dirty="0"/>
              <a:t> </a:t>
            </a:r>
            <a:r>
              <a:rPr lang="en-GB" dirty="0"/>
              <a:t>will attempt to: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Fix "ragged" code indentation (4 spaces) as per Rust style guide:</a:t>
            </a:r>
          </a:p>
          <a:p>
            <a:pPr marL="266700">
              <a:spcAft>
                <a:spcPts val="0"/>
              </a:spcAft>
            </a:pPr>
            <a:r>
              <a:rPr lang="en-GB" dirty="0">
                <a:hlinkClick r:id="rId3"/>
              </a:rPr>
              <a:t>https://github.com/rust-lang/fmt-rfcs/blob/master/guide/guide.md</a:t>
            </a:r>
            <a:endParaRPr lang="en-GB" dirty="0"/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Replace spaces with tabs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Standardise spaces around operators, after commas etc.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Standardise bracing conventions for blocks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Assert maximum line length (nominally 100 characters)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Standardise comments (prefer lines over blocks)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Separate items and statements by 0 or 1 blank lines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62BF4F-868D-E494-8FC4-F5E5F85F94D7}"/>
              </a:ext>
            </a:extLst>
          </p:cNvPr>
          <p:cNvGrpSpPr/>
          <p:nvPr/>
        </p:nvGrpSpPr>
        <p:grpSpPr>
          <a:xfrm>
            <a:off x="4622799" y="2848561"/>
            <a:ext cx="6797371" cy="431800"/>
            <a:chOff x="4668837" y="4092227"/>
            <a:chExt cx="6797371" cy="4318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170E17-DD66-D24E-5106-518782D62CB4}"/>
                </a:ext>
              </a:extLst>
            </p:cNvPr>
            <p:cNvSpPr txBox="1"/>
            <p:nvPr/>
          </p:nvSpPr>
          <p:spPr>
            <a:xfrm>
              <a:off x="4668837" y="4150007"/>
              <a:ext cx="6049962" cy="316240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>
              <a:spAutoFit/>
            </a:bodyPr>
            <a:lstStyle/>
            <a:p>
              <a:pPr defTabSz="987425">
                <a:lnSpc>
                  <a:spcPct val="110000"/>
                </a:lnSpc>
                <a:spcAft>
                  <a:spcPts val="1200"/>
                </a:spcAft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</a:rPr>
                <a:t>C:\Users\QA\rust\myproject1&gt;</a:t>
              </a:r>
              <a:r>
                <a:rPr lang="en-US" sz="1400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cargo </a:t>
              </a:r>
              <a:r>
                <a:rPr lang="en-US" sz="1400" dirty="0" err="1">
                  <a:solidFill>
                    <a:schemeClr val="accent5"/>
                  </a:solidFill>
                  <a:latin typeface="Consolas" panose="020B0609020204030204" pitchFamily="49" charset="0"/>
                </a:rPr>
                <a:t>fmt</a:t>
              </a:r>
              <a:endParaRPr lang="en-US" sz="1400" dirty="0">
                <a:solidFill>
                  <a:schemeClr val="accent5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1026" name="Picture 2" descr="Check out the new Microsoft Windows logo designed by Apple | Cult of Mac">
              <a:extLst>
                <a:ext uri="{FF2B5EF4-FFF2-40B4-BE49-F238E27FC236}">
                  <a16:creationId xmlns:a16="http://schemas.microsoft.com/office/drawing/2014/main" id="{68725CF5-FC9C-2CD0-39E2-11DF6229C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4408" y="4092227"/>
              <a:ext cx="431800" cy="43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03FB78-4A3F-1059-46EC-DFD652C8DA27}"/>
              </a:ext>
            </a:extLst>
          </p:cNvPr>
          <p:cNvSpPr txBox="1"/>
          <p:nvPr/>
        </p:nvSpPr>
        <p:spPr>
          <a:xfrm>
            <a:off x="4643437" y="3428858"/>
            <a:ext cx="6049962" cy="9448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{let installed = true;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let status = if installed {"installed"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 else {"not installed"};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!("{}", installed);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!("{}", status);}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11B400-26E2-8D36-618C-4760C2CF77F3}"/>
              </a:ext>
            </a:extLst>
          </p:cNvPr>
          <p:cNvSpPr txBox="1"/>
          <p:nvPr/>
        </p:nvSpPr>
        <p:spPr>
          <a:xfrm>
            <a:off x="4622799" y="4508500"/>
            <a:ext cx="6070600" cy="224676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let installed = true;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let status = if installed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"installed"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 else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"not installed"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!("{}", installed);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!("{}", status);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BAD872F-B7F0-B6B4-C6CA-9AD743EFFCEA}"/>
              </a:ext>
            </a:extLst>
          </p:cNvPr>
          <p:cNvSpPr/>
          <p:nvPr/>
        </p:nvSpPr>
        <p:spPr>
          <a:xfrm>
            <a:off x="9796944" y="3648004"/>
            <a:ext cx="794284" cy="3015740"/>
          </a:xfrm>
          <a:prstGeom prst="down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Rust Programming language Logo Machine learning Haskell, crab, animals ...">
            <a:extLst>
              <a:ext uri="{FF2B5EF4-FFF2-40B4-BE49-F238E27FC236}">
                <a16:creationId xmlns:a16="http://schemas.microsoft.com/office/drawing/2014/main" id="{1B28C11D-409D-F812-7E21-91589F4F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368" y="3687271"/>
            <a:ext cx="603804" cy="4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ust Programming language Logo Machine learning Haskell, crab, animals ...">
            <a:extLst>
              <a:ext uri="{FF2B5EF4-FFF2-40B4-BE49-F238E27FC236}">
                <a16:creationId xmlns:a16="http://schemas.microsoft.com/office/drawing/2014/main" id="{1B28C11D-409D-F812-7E21-91589F4F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639" y="4505656"/>
            <a:ext cx="603804" cy="45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3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5B83A4-7118-67A5-3639-A45192BA7E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Rust</a:t>
            </a:r>
          </a:p>
          <a:p>
            <a:r>
              <a:rPr lang="en-GB" sz="4400" cap="none" dirty="0"/>
              <a:t>Compilation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45AFE-0F8C-43AC-AEF5-7FA35BFD09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6938" y="448285"/>
            <a:ext cx="6888162" cy="415315"/>
          </a:xfrm>
        </p:spPr>
        <p:txBody>
          <a:bodyPr/>
          <a:lstStyle/>
          <a:p>
            <a:r>
              <a:rPr lang="en-GB" dirty="0"/>
              <a:t>Rust follows the following multi-stage compilation process: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2038BC-54F8-4872-8AAE-9C2AE081C1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444922"/>
              </p:ext>
            </p:extLst>
          </p:nvPr>
        </p:nvGraphicFramePr>
        <p:xfrm>
          <a:off x="6033557" y="1349416"/>
          <a:ext cx="4234924" cy="4783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602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02DC6B-1556-4B10-8C3F-AC859F638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Rust Compilation Process - Successful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557BA-8913-4B23-AF3A-B74DC6D497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441594"/>
            <a:ext cx="7231062" cy="4094163"/>
          </a:xfrm>
        </p:spPr>
        <p:txBody>
          <a:bodyPr/>
          <a:lstStyle/>
          <a:p>
            <a:pPr defTabSz="987425">
              <a:lnSpc>
                <a:spcPct val="110000"/>
              </a:lnSpc>
            </a:pPr>
            <a:r>
              <a:rPr lang="en-GB" sz="1800" b="1" dirty="0">
                <a:latin typeface="+mn-lt"/>
              </a:rPr>
              <a:t>Rust needs to be compiled before it can be executed</a:t>
            </a: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use </a:t>
            </a:r>
            <a:r>
              <a:rPr lang="en-GB" sz="1800" b="1" dirty="0" err="1">
                <a:latin typeface="+mn-lt"/>
              </a:rPr>
              <a:t>rustc</a:t>
            </a:r>
            <a:r>
              <a:rPr lang="en-GB" sz="1800" dirty="0">
                <a:latin typeface="+mn-lt"/>
              </a:rPr>
              <a:t> (rust compiler)</a:t>
            </a: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defTabSz="987425">
              <a:lnSpc>
                <a:spcPct val="110000"/>
              </a:lnSpc>
            </a:pPr>
            <a:r>
              <a:rPr lang="en-GB" sz="1800" dirty="0">
                <a:latin typeface="+mn-lt"/>
              </a:rPr>
              <a:t>A successful compilation will (by default) generate </a:t>
            </a:r>
            <a:r>
              <a:rPr lang="en-GB" sz="1800" b="1" dirty="0">
                <a:latin typeface="+mn-lt"/>
              </a:rPr>
              <a:t>two files</a:t>
            </a:r>
            <a:r>
              <a:rPr lang="en-GB" sz="1800" dirty="0">
                <a:latin typeface="+mn-lt"/>
              </a:rPr>
              <a:t>:</a:t>
            </a:r>
          </a:p>
          <a:p>
            <a:pPr marL="342900" indent="-342900" defTabSz="987425">
              <a:lnSpc>
                <a:spcPct val="110000"/>
              </a:lnSpc>
              <a:buFont typeface="+mj-lt"/>
              <a:buAutoNum type="arabicPeriod"/>
            </a:pPr>
            <a:r>
              <a:rPr lang="en-GB" sz="1800" b="1" dirty="0">
                <a:latin typeface="+mn-lt"/>
              </a:rPr>
              <a:t>Microsoft .</a:t>
            </a:r>
            <a:r>
              <a:rPr lang="en-GB" sz="1800" b="1" dirty="0" err="1">
                <a:latin typeface="+mn-lt"/>
              </a:rPr>
              <a:t>pdb</a:t>
            </a:r>
            <a:r>
              <a:rPr lang="en-GB" sz="1800" b="1" dirty="0">
                <a:latin typeface="+mn-lt"/>
              </a:rPr>
              <a:t> </a:t>
            </a:r>
            <a:r>
              <a:rPr lang="en-GB" sz="1800" dirty="0">
                <a:latin typeface="+mn-lt"/>
              </a:rPr>
              <a:t>(Program Database) debug file</a:t>
            </a:r>
          </a:p>
          <a:p>
            <a:pPr marL="342900" indent="-342900" defTabSz="987425">
              <a:lnSpc>
                <a:spcPct val="110000"/>
              </a:lnSpc>
              <a:buFont typeface="+mj-lt"/>
              <a:buAutoNum type="arabicPeriod"/>
            </a:pPr>
            <a:r>
              <a:rPr lang="en-GB" sz="1800" b="1" dirty="0">
                <a:latin typeface="+mn-lt"/>
              </a:rPr>
              <a:t>.exe </a:t>
            </a:r>
            <a:r>
              <a:rPr lang="en-GB" sz="1800" dirty="0">
                <a:latin typeface="+mn-lt"/>
              </a:rPr>
              <a:t>(Windows executable) or OS native equivalent</a:t>
            </a:r>
          </a:p>
          <a:p>
            <a:pPr defTabSz="987425">
              <a:lnSpc>
                <a:spcPct val="110000"/>
              </a:lnSpc>
              <a:spcAft>
                <a:spcPts val="1200"/>
              </a:spcAft>
            </a:pPr>
            <a:r>
              <a:rPr lang="en-GB" sz="1800" b="1" dirty="0"/>
              <a:t>Note</a:t>
            </a:r>
            <a:r>
              <a:rPr lang="en-GB" sz="1800" dirty="0"/>
              <a:t>. The default compilation is silent on success</a:t>
            </a:r>
          </a:p>
          <a:p>
            <a:pPr marL="285750" indent="-285750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GB" sz="1800" dirty="0">
                <a:latin typeface="+mn-lt"/>
              </a:rPr>
              <a:t>Run your application via the executable:</a:t>
            </a: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en-GB" sz="1800" dirty="0">
              <a:latin typeface="+mn-lt"/>
            </a:endParaRPr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en-GB" sz="2000" dirty="0"/>
          </a:p>
          <a:p>
            <a:pPr>
              <a:lnSpc>
                <a:spcPct val="110000"/>
              </a:lnSpc>
              <a:spcAft>
                <a:spcPts val="1200"/>
              </a:spcAft>
            </a:pP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17DFE-2B77-4189-9062-94F7C5C51CA1}"/>
              </a:ext>
            </a:extLst>
          </p:cNvPr>
          <p:cNvSpPr txBox="1"/>
          <p:nvPr/>
        </p:nvSpPr>
        <p:spPr>
          <a:xfrm>
            <a:off x="5076618" y="1432551"/>
            <a:ext cx="5059688" cy="70711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defTabSz="987425">
              <a:lnSpc>
                <a:spcPct val="11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rustc hello.rs</a:t>
            </a:r>
          </a:p>
          <a:p>
            <a:pPr defTabSz="987425">
              <a:lnSpc>
                <a:spcPct val="11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D73C5-721D-4DC4-8F59-E06B4B4DD1F3}"/>
              </a:ext>
            </a:extLst>
          </p:cNvPr>
          <p:cNvSpPr txBox="1"/>
          <p:nvPr/>
        </p:nvSpPr>
        <p:spPr>
          <a:xfrm>
            <a:off x="4808538" y="5173155"/>
            <a:ext cx="5327768" cy="109799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defTabSz="987425">
              <a:lnSpc>
                <a:spcPct val="11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hello</a:t>
            </a:r>
          </a:p>
          <a:p>
            <a:pPr defTabSz="987425">
              <a:lnSpc>
                <a:spcPct val="11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Hello World!</a:t>
            </a:r>
          </a:p>
          <a:p>
            <a:pPr defTabSz="987425">
              <a:lnSpc>
                <a:spcPct val="11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30CC86D2-7F06-51CC-F186-108982C6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386" y="1570209"/>
            <a:ext cx="4318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0592AF66-C346-88DB-DD26-7DC245B4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386" y="5506251"/>
            <a:ext cx="4318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435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02DC6B-1556-4B10-8C3F-AC859F6388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Rust Compilation Process - Unsuccessful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557BA-8913-4B23-AF3A-B74DC6D497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564172"/>
            <a:ext cx="6998678" cy="4094163"/>
          </a:xfrm>
        </p:spPr>
        <p:txBody>
          <a:bodyPr/>
          <a:lstStyle/>
          <a:p>
            <a:pPr defTabSz="987425">
              <a:lnSpc>
                <a:spcPct val="110000"/>
              </a:lnSpc>
            </a:pPr>
            <a:r>
              <a:rPr lang="en-GB" sz="1800" b="1" dirty="0">
                <a:latin typeface="+mn-lt"/>
              </a:rPr>
              <a:t>Let's try to compile again, but this time our .</a:t>
            </a:r>
            <a:r>
              <a:rPr lang="en-GB" sz="1800" b="1" dirty="0" err="1">
                <a:latin typeface="+mn-lt"/>
              </a:rPr>
              <a:t>rs</a:t>
            </a:r>
            <a:r>
              <a:rPr lang="en-GB" sz="1800" b="1" dirty="0">
                <a:latin typeface="+mn-lt"/>
              </a:rPr>
              <a:t> file has a missing character…</a:t>
            </a: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use </a:t>
            </a:r>
            <a:r>
              <a:rPr lang="en-GB" sz="1800" b="1" dirty="0" err="1">
                <a:latin typeface="Consolas" panose="020B0609020204030204" pitchFamily="49" charset="0"/>
              </a:rPr>
              <a:t>rustc</a:t>
            </a:r>
            <a:r>
              <a:rPr lang="en-GB" sz="1800" dirty="0">
                <a:latin typeface="+mn-lt"/>
              </a:rPr>
              <a:t> (rust compiler) again…</a:t>
            </a: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defTabSz="987425">
              <a:lnSpc>
                <a:spcPct val="110000"/>
              </a:lnSpc>
            </a:pPr>
            <a:r>
              <a:rPr lang="en-GB" sz="1800" dirty="0">
                <a:latin typeface="+mn-lt"/>
              </a:rPr>
              <a:t>The error is both described and alluded to visually.</a:t>
            </a:r>
          </a:p>
          <a:p>
            <a:pPr defTabSz="987425">
              <a:lnSpc>
                <a:spcPct val="110000"/>
              </a:lnSpc>
            </a:pPr>
            <a:endParaRPr lang="en-GB" sz="1800" dirty="0">
              <a:latin typeface="+mn-lt"/>
            </a:endParaRPr>
          </a:p>
          <a:p>
            <a:pPr defTabSz="987425">
              <a:lnSpc>
                <a:spcPct val="110000"/>
              </a:lnSpc>
            </a:pPr>
            <a:r>
              <a:rPr lang="en-GB" sz="1800" dirty="0">
                <a:latin typeface="+mn-lt"/>
              </a:rPr>
              <a:t>It's clear we've </a:t>
            </a:r>
            <a:r>
              <a:rPr lang="en-GB" sz="1800" b="1" dirty="0">
                <a:latin typeface="+mn-lt"/>
              </a:rPr>
              <a:t>missed a double-quote </a:t>
            </a:r>
            <a:r>
              <a:rPr lang="en-GB" sz="1800" dirty="0">
                <a:latin typeface="+mn-lt"/>
              </a:rPr>
              <a:t>at the end of the string!</a:t>
            </a: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pPr marL="285750" indent="-285750" defTabSz="987425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17DFE-2B77-4189-9062-94F7C5C51CA1}"/>
              </a:ext>
            </a:extLst>
          </p:cNvPr>
          <p:cNvSpPr txBox="1"/>
          <p:nvPr/>
        </p:nvSpPr>
        <p:spPr>
          <a:xfrm>
            <a:off x="5076618" y="1732589"/>
            <a:ext cx="6048582" cy="310854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defTabSz="987425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C:\Users\QA\rust&gt;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rustc hello.rs</a:t>
            </a:r>
          </a:p>
          <a:p>
            <a:pPr defTabSz="987425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error[E0765]: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unterminated double quote string</a:t>
            </a:r>
          </a:p>
          <a:p>
            <a:pPr defTabSz="987425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--&gt;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hello.rs:10:14</a:t>
            </a:r>
          </a:p>
          <a:p>
            <a:pPr defTabSz="987425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20D3FF"/>
                </a:solidFill>
                <a:latin typeface="Consolas" panose="020B0609020204030204" pitchFamily="49" charset="0"/>
              </a:rPr>
              <a:t>|</a:t>
            </a:r>
          </a:p>
          <a:p>
            <a:pPr defTabSz="987425"/>
            <a:r>
              <a:rPr lang="en-US" sz="1400" dirty="0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20D3FF"/>
                </a:solidFill>
                <a:latin typeface="Consolas" panose="020B0609020204030204" pitchFamily="49" charset="0"/>
              </a:rPr>
              <a:t> |      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!("Hello World!);</a:t>
            </a:r>
          </a:p>
          <a:p>
            <a:pPr defTabSz="987425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0D3FF"/>
                </a:solidFill>
                <a:latin typeface="Consolas" panose="020B0609020204030204" pitchFamily="49" charset="0"/>
              </a:rPr>
              <a:t> | 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______________^</a:t>
            </a:r>
          </a:p>
          <a:p>
            <a:pPr defTabSz="987425"/>
            <a:r>
              <a:rPr lang="en-US" sz="1400" dirty="0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sz="1400" dirty="0">
                <a:solidFill>
                  <a:srgbClr val="20D3FF"/>
                </a:solidFill>
                <a:latin typeface="Consolas" panose="020B0609020204030204" pitchFamily="49" charset="0"/>
              </a:rPr>
              <a:t> |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|</a:t>
            </a:r>
          </a:p>
          <a:p>
            <a:pPr defTabSz="987425"/>
            <a:r>
              <a:rPr lang="en-US" sz="1400" dirty="0">
                <a:solidFill>
                  <a:schemeClr val="accent1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12</a:t>
            </a:r>
            <a:r>
              <a:rPr lang="en-US" sz="1400" dirty="0">
                <a:solidFill>
                  <a:srgbClr val="20D3FF"/>
                </a:solidFill>
                <a:latin typeface="Consolas" panose="020B0609020204030204" pitchFamily="49" charset="0"/>
              </a:rPr>
              <a:t> |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|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defTabSz="987425"/>
            <a:r>
              <a:rPr lang="en-US" sz="1400" dirty="0">
                <a:solidFill>
                  <a:srgbClr val="20D3FF"/>
                </a:solidFill>
                <a:latin typeface="Consolas" panose="020B0609020204030204" pitchFamily="49" charset="0"/>
              </a:rPr>
              <a:t>   |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|__^</a:t>
            </a:r>
          </a:p>
          <a:p>
            <a:pPr defTabSz="987425"/>
            <a:endParaRPr lang="en-US" sz="1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defTabSz="987425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error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: aborting due to previous error</a:t>
            </a:r>
          </a:p>
          <a:p>
            <a:pPr defTabSz="987425"/>
            <a:endParaRPr lang="en-US" sz="1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defTabSz="987425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For more information about this error, try `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rustc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--explain E0765`.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2" descr="Check out the new Microsoft Windows logo designed by Apple | Cult of Mac">
            <a:extLst>
              <a:ext uri="{FF2B5EF4-FFF2-40B4-BE49-F238E27FC236}">
                <a16:creationId xmlns:a16="http://schemas.microsoft.com/office/drawing/2014/main" id="{D107F16B-0944-341F-F03D-86BA5C7D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308" y="1732589"/>
            <a:ext cx="4318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22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A54755-B604-6488-012A-EF7BE2CFA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 err="1"/>
              <a:t>Rustc</a:t>
            </a:r>
            <a:r>
              <a:rPr lang="en-GB" cap="none" dirty="0"/>
              <a:t> Compiler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9AF1D-8E7D-4987-37B6-BA361B3E75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7943" y="418012"/>
            <a:ext cx="6923314" cy="1031965"/>
          </a:xfrm>
        </p:spPr>
        <p:txBody>
          <a:bodyPr/>
          <a:lstStyle/>
          <a:p>
            <a:r>
              <a:rPr lang="en-GB" b="1" dirty="0" err="1"/>
              <a:t>Rustc</a:t>
            </a:r>
            <a:r>
              <a:rPr lang="en-GB" b="1" dirty="0"/>
              <a:t> supports a number of command line options.</a:t>
            </a:r>
          </a:p>
          <a:p>
            <a:endParaRPr lang="en-GB" b="1" dirty="0"/>
          </a:p>
          <a:p>
            <a:r>
              <a:rPr lang="en-GB" b="1" dirty="0"/>
              <a:t>Here are some useful ones: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dirty="0"/>
              <a:t>Use </a:t>
            </a:r>
            <a:r>
              <a:rPr lang="en-GB" b="1" dirty="0" err="1"/>
              <a:t>rustc</a:t>
            </a:r>
            <a:r>
              <a:rPr lang="en-GB" b="1" dirty="0"/>
              <a:t> –h</a:t>
            </a:r>
            <a:r>
              <a:rPr lang="en-GB" dirty="0"/>
              <a:t> or </a:t>
            </a:r>
            <a:r>
              <a:rPr lang="en-GB" dirty="0" err="1"/>
              <a:t>rustc</a:t>
            </a:r>
            <a:r>
              <a:rPr lang="en-GB" dirty="0"/>
              <a:t> </a:t>
            </a:r>
            <a:r>
              <a:rPr lang="en-GB" b="1" dirty="0"/>
              <a:t>--help </a:t>
            </a:r>
            <a:r>
              <a:rPr lang="en-GB" dirty="0"/>
              <a:t>to obtain the full list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B2520B-2DB8-C61B-CF40-7463CFA97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418908"/>
              </p:ext>
            </p:extLst>
          </p:nvPr>
        </p:nvGraphicFramePr>
        <p:xfrm>
          <a:off x="4767942" y="1581815"/>
          <a:ext cx="7039274" cy="3633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19637">
                  <a:extLst>
                    <a:ext uri="{9D8B030D-6E8A-4147-A177-3AD203B41FA5}">
                      <a16:colId xmlns:a16="http://schemas.microsoft.com/office/drawing/2014/main" val="2895638053"/>
                    </a:ext>
                  </a:extLst>
                </a:gridCol>
                <a:gridCol w="3519637">
                  <a:extLst>
                    <a:ext uri="{9D8B030D-6E8A-4147-A177-3AD203B41FA5}">
                      <a16:colId xmlns:a16="http://schemas.microsoft.com/office/drawing/2014/main" val="4249562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--edition </a:t>
                      </a:r>
                      <a:r>
                        <a:rPr lang="en-US" sz="16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</a:rPr>
                        <a:t>2015|2018|2021|2024</a:t>
                      </a:r>
                    </a:p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                       </a:t>
                      </a:r>
                      <a:endParaRPr lang="en-GB" sz="16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Specifies which edition of the compiler to use when compiling your code. Default is 2015 and the latest stable edition is 2021.</a:t>
                      </a:r>
                      <a:endParaRPr lang="en-GB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905669"/>
                  </a:ext>
                </a:extLst>
              </a:tr>
              <a:tr h="336732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-o </a:t>
                      </a:r>
                      <a:r>
                        <a:rPr lang="en-US" sz="16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</a:rPr>
                        <a:t>&lt;filename&gt;</a:t>
                      </a:r>
                      <a:endParaRPr lang="en-GB" sz="1600" b="1" dirty="0">
                        <a:solidFill>
                          <a:schemeClr val="accent5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Write output to chosen &lt;filename&gt;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7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--out-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US" sz="1600" b="1" dirty="0" err="1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</a:rPr>
                        <a:t>dir</a:t>
                      </a:r>
                      <a:r>
                        <a:rPr lang="en-US" sz="16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</a:rPr>
                        <a:t>&gt;</a:t>
                      </a:r>
                      <a:endParaRPr lang="en-GB" sz="1600" b="1" dirty="0">
                        <a:solidFill>
                          <a:schemeClr val="accent5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Write output of compiler-chosen filename to user-defined &lt;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dir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469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-A –-allow LINT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 Linter allowed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24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--emit </a:t>
                      </a:r>
                      <a:r>
                        <a:rPr lang="en-GB" sz="14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</a:rPr>
                        <a:t>[</a:t>
                      </a:r>
                      <a:r>
                        <a:rPr lang="en-GB" sz="1400" b="1" dirty="0" err="1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</a:rPr>
                        <a:t>asm|llvm-bc|llvm-ir|obj|metadata|link|dep-info|mir</a:t>
                      </a:r>
                      <a:r>
                        <a:rPr lang="en-GB" sz="1400" b="1" dirty="0">
                          <a:solidFill>
                            <a:schemeClr val="accent5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Specify compiler output to generate, e.g. assembly language (.s file)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85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-C help</a:t>
                      </a:r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Prints options to control code generation, e.g. if Windows Control Flow Guard is enabled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249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34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10130</TotalTime>
  <Words>3436</Words>
  <Application>Microsoft Office PowerPoint</Application>
  <PresentationFormat>Widescreen</PresentationFormat>
  <Paragraphs>675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Consolas</vt:lpstr>
      <vt:lpstr>Krana Fat B</vt:lpstr>
      <vt:lpstr>Montserrat</vt:lpstr>
      <vt:lpstr>Source Code Pro</vt:lpstr>
      <vt:lpstr>Office Theme</vt:lpstr>
      <vt:lpstr>C to Rust: Chapter 2 Toolchain Overview and 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to Rust Lab 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to Rust Lab #2</vt:lpstr>
      <vt:lpstr>PowerPoint Presentation</vt:lpstr>
      <vt:lpstr>Any questions?</vt:lpstr>
      <vt:lpstr>Appendices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Fishpool, Mark</cp:lastModifiedBy>
  <cp:revision>986</cp:revision>
  <cp:lastPrinted>2019-07-11T13:24:49Z</cp:lastPrinted>
  <dcterms:created xsi:type="dcterms:W3CDTF">2019-07-10T13:11:53Z</dcterms:created>
  <dcterms:modified xsi:type="dcterms:W3CDTF">2023-09-18T19:46:59Z</dcterms:modified>
  <cp:category/>
</cp:coreProperties>
</file>